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diagrams/colors11.xml" ContentType="application/vnd.openxmlformats-officedocument.drawingml.diagramColors+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1.xml" ContentType="application/vnd.openxmlformats-officedocument.drawingml.diagramData+xml"/>
  <Default Extension="rels" ContentType="application/vnd.openxmlformats-package.relationships+xml"/>
  <Default Extension="xml" ContentType="application/xml"/>
  <Override PartName="/ppt/slides/slide14.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diagrams/layout3.xml" ContentType="application/vnd.openxmlformats-officedocument.drawingml.diagramLayout+xml"/>
  <Override PartName="/ppt/diagrams/data4.xml" ContentType="application/vnd.openxmlformats-officedocument.drawingml.diagramData+xml"/>
  <Override PartName="/ppt/diagrams/colors8.xml" ContentType="application/vnd.openxmlformats-officedocument.drawingml.diagramColors+xml"/>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diagrams/colors5.xml" ContentType="application/vnd.openxmlformats-officedocument.drawingml.diagramColors+xml"/>
  <Override PartName="/ppt/diagrams/colors6.xml" ContentType="application/vnd.openxmlformats-officedocument.drawingml.diagramColors+xml"/>
  <Override PartName="/ppt/diagrams/quickStyle8.xml" ContentType="application/vnd.openxmlformats-officedocument.drawingml.diagramStyle+xml"/>
  <Override PartName="/ppt/diagrams/quickStyle9.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ppt/diagrams/colors4.xml" ContentType="application/vnd.openxmlformats-officedocument.drawingml.diagramColors+xml"/>
  <Override PartName="/ppt/diagrams/quickStyle6.xml" ContentType="application/vnd.openxmlformats-officedocument.drawingml.diagramStyle+xml"/>
  <Override PartName="/ppt/diagrams/quickStyle7.xml" ContentType="application/vnd.openxmlformats-officedocument.drawingml.diagramStyle+xml"/>
  <Override PartName="/ppt/diagrams/layout11.xml" ContentType="application/vnd.openxmlformats-officedocument.drawingml.diagramLayout+xml"/>
  <Override PartName="/docProps/core.xml" ContentType="application/vnd.openxmlformats-package.core-properties+xml"/>
  <Default Extension="mp4" ContentType="video/mp4"/>
  <Override PartName="/ppt/slides/slide5.xml" ContentType="application/vnd.openxmlformats-officedocument.presentationml.slide+xml"/>
  <Override PartName="/ppt/slideLayouts/slideLayout7.xml" ContentType="application/vnd.openxmlformats-officedocument.presentationml.slideLayout+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quickStyle3.xml" ContentType="application/vnd.openxmlformats-officedocument.drawingml.diagramStyle+xml"/>
  <Override PartName="/ppt/diagrams/colors10.xml" ContentType="application/vnd.openxmlformats-officedocument.drawingml.diagramColors+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diagrams/layout6.xml" ContentType="application/vnd.openxmlformats-officedocument.drawingml.diagramLayout+xml"/>
  <Override PartName="/ppt/diagrams/data9.xml" ContentType="application/vnd.openxmlformats-officedocument.drawingml.diagramData+xml"/>
  <Override PartName="/ppt/diagrams/data10.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diagrams/layout4.xml" ContentType="application/vnd.openxmlformats-officedocument.drawingml.diagramLayout+xml"/>
  <Override PartName="/ppt/diagrams/data7.xml" ContentType="application/vnd.openxmlformats-officedocument.drawingml.diagramData+xml"/>
  <Override PartName="/ppt/diagrams/colors9.xml" ContentType="application/vnd.openxmlformats-officedocument.drawingml.diagramColors+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9" r:id="rId13"/>
    <p:sldId id="270" r:id="rId14"/>
    <p:sldId id="271"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66"/>
    <a:srgbClr val="8C8B8B"/>
    <a:srgbClr val="EDEBE9"/>
    <a:srgbClr val="F7F7F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644AC0-5BB7-B331-ADE7-49BCF638990A}" v="260" dt="2024-03-15T19:27:14.687"/>
    <p1510:client id="{A5E3BBF6-1472-3FEC-47D7-D830364A8B90}" v="1980" dt="2024-03-15T22:50:29.1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9972" autoAdjust="0"/>
    <p:restoredTop sz="94660"/>
  </p:normalViewPr>
  <p:slideViewPr>
    <p:cSldViewPr snapToGrid="0">
      <p:cViewPr varScale="1">
        <p:scale>
          <a:sx n="73" d="100"/>
          <a:sy n="73" d="100"/>
        </p:scale>
        <p:origin x="-420"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EDB9B6-000C-46BD-B2B3-F3B0D687AB5C}" type="doc">
      <dgm:prSet loTypeId="urn:microsoft.com/office/officeart/2005/8/layout/hList6" loCatId="list" qsTypeId="urn:microsoft.com/office/officeart/2005/8/quickstyle/simple2" qsCatId="simple" csTypeId="urn:microsoft.com/office/officeart/2005/8/colors/accent1_2" csCatId="accent1" phldr="1"/>
      <dgm:spPr/>
      <dgm:t>
        <a:bodyPr/>
        <a:lstStyle/>
        <a:p>
          <a:endParaRPr lang="en-US"/>
        </a:p>
      </dgm:t>
    </dgm:pt>
    <dgm:pt modelId="{DAD7843D-C5E4-4718-A4B8-D892AC32EEF1}">
      <dgm:prSet phldrT="[Text]"/>
      <dgm:spPr/>
      <dgm:t>
        <a:bodyPr/>
        <a:lstStyle/>
        <a:p>
          <a:r>
            <a:rPr lang="en-US" b="1" cap="none" spc="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Vader</a:t>
          </a:r>
          <a:endParaRPr lang="en-US"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dgm:t>
    </dgm:pt>
    <dgm:pt modelId="{04DFCDCB-1FDF-4CD9-ABB9-3CE7F6785F92}" type="parTrans" cxnId="{E7366F61-FDBC-4780-A358-C3B7207CAE1D}">
      <dgm:prSet/>
      <dgm:spPr/>
      <dgm:t>
        <a:bodyPr/>
        <a:lstStyle/>
        <a:p>
          <a:endParaRPr lang="en-US" b="1" cap="none" spc="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dgm:t>
    </dgm:pt>
    <dgm:pt modelId="{E30A9DF0-7779-49AA-96EB-09150966D4FC}" type="sibTrans" cxnId="{E7366F61-FDBC-4780-A358-C3B7207CAE1D}">
      <dgm:prSet/>
      <dgm:spPr/>
      <dgm:t>
        <a:bodyPr/>
        <a:lstStyle/>
        <a:p>
          <a:endParaRPr lang="en-US" b="1" cap="none" spc="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dgm:t>
    </dgm:pt>
    <dgm:pt modelId="{9BC5F11E-1051-4E9F-8324-D2E20F360C42}">
      <dgm:prSet phldrT="[Text]"/>
      <dgm:spPr/>
      <dgm:t>
        <a:bodyPr/>
        <a:lstStyle/>
        <a:p>
          <a:r>
            <a:rPr lang="en-US" b="1" cap="none" spc="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Pre-trained sentiment analysis model that provides a sentiment score for a given text</a:t>
          </a:r>
          <a:endParaRPr lang="en-US"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dgm:t>
    </dgm:pt>
    <dgm:pt modelId="{4EFAF051-8192-4DB0-91EA-233117071E4C}" type="parTrans" cxnId="{DAD0E9FE-5FB4-4C3B-BF9D-02ABE20D56A8}">
      <dgm:prSet/>
      <dgm:spPr/>
      <dgm:t>
        <a:bodyPr/>
        <a:lstStyle/>
        <a:p>
          <a:endParaRPr lang="en-US" b="1" cap="none" spc="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dgm:t>
    </dgm:pt>
    <dgm:pt modelId="{FFD4E0AF-E4F7-4359-AA53-A6BE3F5E9F50}" type="sibTrans" cxnId="{DAD0E9FE-5FB4-4C3B-BF9D-02ABE20D56A8}">
      <dgm:prSet/>
      <dgm:spPr/>
      <dgm:t>
        <a:bodyPr/>
        <a:lstStyle/>
        <a:p>
          <a:endParaRPr lang="en-US" b="1" cap="none" spc="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dgm:t>
    </dgm:pt>
    <dgm:pt modelId="{B0ECA54E-9940-4B3C-81BD-8E5552E758A6}">
      <dgm:prSet phldrT="[Text]"/>
      <dgm:spPr/>
      <dgm:t>
        <a:bodyPr/>
        <a:lstStyle/>
        <a:p>
          <a:r>
            <a:rPr lang="en-US" b="1" cap="none" spc="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Valence Aware Dictionary and </a:t>
          </a:r>
          <a:r>
            <a:rPr lang="en-US" b="1" cap="none" spc="0" dirty="0" err="1"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sEntiment</a:t>
          </a:r>
          <a:r>
            <a:rPr lang="en-US" b="1" cap="none" spc="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 </a:t>
          </a:r>
          <a:r>
            <a:rPr lang="en-US" b="1" cap="none" spc="0" dirty="0" err="1"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Reasoner</a:t>
          </a:r>
          <a:r>
            <a:rPr lang="en-US" b="1" cap="none" spc="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a:t>
          </a:r>
          <a:endParaRPr lang="en-US"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dgm:t>
    </dgm:pt>
    <dgm:pt modelId="{88E6E992-7689-49B2-9300-D62EEE7A508C}" type="parTrans" cxnId="{A65FB341-6127-44B3-92E6-5A53517323A4}">
      <dgm:prSet/>
      <dgm:spPr/>
      <dgm:t>
        <a:bodyPr/>
        <a:lstStyle/>
        <a:p>
          <a:endParaRPr lang="en-US" b="1" cap="none" spc="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dgm:t>
    </dgm:pt>
    <dgm:pt modelId="{37068D59-E1DD-486D-B2D7-387AA1E279D1}" type="sibTrans" cxnId="{A65FB341-6127-44B3-92E6-5A53517323A4}">
      <dgm:prSet/>
      <dgm:spPr/>
      <dgm:t>
        <a:bodyPr/>
        <a:lstStyle/>
        <a:p>
          <a:endParaRPr lang="en-US" b="1" cap="none" spc="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dgm:t>
    </dgm:pt>
    <dgm:pt modelId="{92F877AB-37EA-40F3-9043-CE68E09BF086}">
      <dgm:prSet phldrT="[Text]"/>
      <dgm:spPr/>
      <dgm:t>
        <a:bodyPr/>
        <a:lstStyle/>
        <a:p>
          <a:r>
            <a:rPr lang="en-US" b="1" cap="none" spc="0" dirty="0" err="1"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TextBlob</a:t>
          </a:r>
          <a:endParaRPr lang="en-US"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dgm:t>
    </dgm:pt>
    <dgm:pt modelId="{86FC8565-EDC1-4B18-AF99-4E5D485DF867}" type="parTrans" cxnId="{35855E48-75BF-4C09-AF40-55E80AD2CE20}">
      <dgm:prSet/>
      <dgm:spPr/>
      <dgm:t>
        <a:bodyPr/>
        <a:lstStyle/>
        <a:p>
          <a:endParaRPr lang="en-US" b="1" cap="none" spc="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dgm:t>
    </dgm:pt>
    <dgm:pt modelId="{94C3578E-1775-443C-9A30-3E6A4F524510}" type="sibTrans" cxnId="{35855E48-75BF-4C09-AF40-55E80AD2CE20}">
      <dgm:prSet/>
      <dgm:spPr/>
      <dgm:t>
        <a:bodyPr/>
        <a:lstStyle/>
        <a:p>
          <a:endParaRPr lang="en-US" b="1" cap="none" spc="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dgm:t>
    </dgm:pt>
    <dgm:pt modelId="{AECE9999-529F-4353-A5EB-0F05894EB722}">
      <dgm:prSet phldrT="[Text]"/>
      <dgm:spPr/>
      <dgm:t>
        <a:bodyPr/>
        <a:lstStyle/>
        <a:p>
          <a:r>
            <a:rPr lang="en-US" b="1" cap="none" spc="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Python library used for Natural Language Processing (NLP)</a:t>
          </a:r>
          <a:endParaRPr lang="en-US"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dgm:t>
    </dgm:pt>
    <dgm:pt modelId="{A043A2A8-2BC1-4B92-ACDB-A36D9024DE95}" type="parTrans" cxnId="{1CC89363-D94E-479B-9D4F-19310A9F199B}">
      <dgm:prSet/>
      <dgm:spPr/>
      <dgm:t>
        <a:bodyPr/>
        <a:lstStyle/>
        <a:p>
          <a:endParaRPr lang="en-US" b="1" cap="none" spc="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dgm:t>
    </dgm:pt>
    <dgm:pt modelId="{1204F9F8-ABA5-4497-A4AB-C753AE622B32}" type="sibTrans" cxnId="{1CC89363-D94E-479B-9D4F-19310A9F199B}">
      <dgm:prSet/>
      <dgm:spPr/>
      <dgm:t>
        <a:bodyPr/>
        <a:lstStyle/>
        <a:p>
          <a:endParaRPr lang="en-US" b="1" cap="none" spc="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dgm:t>
    </dgm:pt>
    <dgm:pt modelId="{979E63A2-988B-40E0-90EC-207CF55C2A3C}">
      <dgm:prSet phldrT="[Text]"/>
      <dgm:spPr/>
      <dgm:t>
        <a:bodyPr/>
        <a:lstStyle/>
        <a:p>
          <a:r>
            <a:rPr lang="en-US" b="1" cap="none" spc="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Determine sentiments like positive, negative, neutral.</a:t>
          </a:r>
          <a:endParaRPr lang="en-US"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dgm:t>
    </dgm:pt>
    <dgm:pt modelId="{8AD09706-E782-4C83-8EC8-868964ABF831}" type="parTrans" cxnId="{C901CC1B-E464-4411-9B65-1E310B734D8D}">
      <dgm:prSet/>
      <dgm:spPr/>
    </dgm:pt>
    <dgm:pt modelId="{9E63B765-20FA-4B5E-8C3A-A91AF1223601}" type="sibTrans" cxnId="{C901CC1B-E464-4411-9B65-1E310B734D8D}">
      <dgm:prSet/>
      <dgm:spPr/>
    </dgm:pt>
    <dgm:pt modelId="{A794085E-42B3-4678-95C5-0019D4C6DB1D}" type="pres">
      <dgm:prSet presAssocID="{B6EDB9B6-000C-46BD-B2B3-F3B0D687AB5C}" presName="Name0" presStyleCnt="0">
        <dgm:presLayoutVars>
          <dgm:dir/>
          <dgm:resizeHandles val="exact"/>
        </dgm:presLayoutVars>
      </dgm:prSet>
      <dgm:spPr/>
    </dgm:pt>
    <dgm:pt modelId="{F8C98039-19D0-457F-AE8E-E80CDA37744C}" type="pres">
      <dgm:prSet presAssocID="{DAD7843D-C5E4-4718-A4B8-D892AC32EEF1}" presName="node" presStyleLbl="node1" presStyleIdx="0" presStyleCnt="2">
        <dgm:presLayoutVars>
          <dgm:bulletEnabled val="1"/>
        </dgm:presLayoutVars>
      </dgm:prSet>
      <dgm:spPr/>
    </dgm:pt>
    <dgm:pt modelId="{C015F5A8-0A48-4321-8B09-DAFFA8EC08A5}" type="pres">
      <dgm:prSet presAssocID="{E30A9DF0-7779-49AA-96EB-09150966D4FC}" presName="sibTrans" presStyleCnt="0"/>
      <dgm:spPr/>
    </dgm:pt>
    <dgm:pt modelId="{382AE9E1-B21E-4CF3-8D2D-ED1BDDDDA623}" type="pres">
      <dgm:prSet presAssocID="{92F877AB-37EA-40F3-9043-CE68E09BF086}" presName="node" presStyleLbl="node1" presStyleIdx="1" presStyleCnt="2">
        <dgm:presLayoutVars>
          <dgm:bulletEnabled val="1"/>
        </dgm:presLayoutVars>
      </dgm:prSet>
      <dgm:spPr/>
      <dgm:t>
        <a:bodyPr/>
        <a:lstStyle/>
        <a:p>
          <a:endParaRPr lang="en-US"/>
        </a:p>
      </dgm:t>
    </dgm:pt>
  </dgm:ptLst>
  <dgm:cxnLst>
    <dgm:cxn modelId="{E7366F61-FDBC-4780-A358-C3B7207CAE1D}" srcId="{B6EDB9B6-000C-46BD-B2B3-F3B0D687AB5C}" destId="{DAD7843D-C5E4-4718-A4B8-D892AC32EEF1}" srcOrd="0" destOrd="0" parTransId="{04DFCDCB-1FDF-4CD9-ABB9-3CE7F6785F92}" sibTransId="{E30A9DF0-7779-49AA-96EB-09150966D4FC}"/>
    <dgm:cxn modelId="{DAD0E9FE-5FB4-4C3B-BF9D-02ABE20D56A8}" srcId="{DAD7843D-C5E4-4718-A4B8-D892AC32EEF1}" destId="{9BC5F11E-1051-4E9F-8324-D2E20F360C42}" srcOrd="0" destOrd="0" parTransId="{4EFAF051-8192-4DB0-91EA-233117071E4C}" sibTransId="{FFD4E0AF-E4F7-4359-AA53-A6BE3F5E9F50}"/>
    <dgm:cxn modelId="{C901CC1B-E464-4411-9B65-1E310B734D8D}" srcId="{92F877AB-37EA-40F3-9043-CE68E09BF086}" destId="{979E63A2-988B-40E0-90EC-207CF55C2A3C}" srcOrd="1" destOrd="0" parTransId="{8AD09706-E782-4C83-8EC8-868964ABF831}" sibTransId="{9E63B765-20FA-4B5E-8C3A-A91AF1223601}"/>
    <dgm:cxn modelId="{8C5EDCFC-3D90-4B3E-90A1-F83FB952209F}" type="presOf" srcId="{DAD7843D-C5E4-4718-A4B8-D892AC32EEF1}" destId="{F8C98039-19D0-457F-AE8E-E80CDA37744C}" srcOrd="0" destOrd="0" presId="urn:microsoft.com/office/officeart/2005/8/layout/hList6"/>
    <dgm:cxn modelId="{179A26F1-C969-4BAB-B111-E2A7C3672552}" type="presOf" srcId="{9BC5F11E-1051-4E9F-8324-D2E20F360C42}" destId="{F8C98039-19D0-457F-AE8E-E80CDA37744C}" srcOrd="0" destOrd="1" presId="urn:microsoft.com/office/officeart/2005/8/layout/hList6"/>
    <dgm:cxn modelId="{35855E48-75BF-4C09-AF40-55E80AD2CE20}" srcId="{B6EDB9B6-000C-46BD-B2B3-F3B0D687AB5C}" destId="{92F877AB-37EA-40F3-9043-CE68E09BF086}" srcOrd="1" destOrd="0" parTransId="{86FC8565-EDC1-4B18-AF99-4E5D485DF867}" sibTransId="{94C3578E-1775-443C-9A30-3E6A4F524510}"/>
    <dgm:cxn modelId="{052484C8-041F-4EC5-B349-EECFE85CB94D}" type="presOf" srcId="{92F877AB-37EA-40F3-9043-CE68E09BF086}" destId="{382AE9E1-B21E-4CF3-8D2D-ED1BDDDDA623}" srcOrd="0" destOrd="0" presId="urn:microsoft.com/office/officeart/2005/8/layout/hList6"/>
    <dgm:cxn modelId="{07759E5F-69A9-4586-98E1-009A4032E0D8}" type="presOf" srcId="{B0ECA54E-9940-4B3C-81BD-8E5552E758A6}" destId="{F8C98039-19D0-457F-AE8E-E80CDA37744C}" srcOrd="0" destOrd="2" presId="urn:microsoft.com/office/officeart/2005/8/layout/hList6"/>
    <dgm:cxn modelId="{A65FB341-6127-44B3-92E6-5A53517323A4}" srcId="{DAD7843D-C5E4-4718-A4B8-D892AC32EEF1}" destId="{B0ECA54E-9940-4B3C-81BD-8E5552E758A6}" srcOrd="1" destOrd="0" parTransId="{88E6E992-7689-49B2-9300-D62EEE7A508C}" sibTransId="{37068D59-E1DD-486D-B2D7-387AA1E279D1}"/>
    <dgm:cxn modelId="{1CC89363-D94E-479B-9D4F-19310A9F199B}" srcId="{92F877AB-37EA-40F3-9043-CE68E09BF086}" destId="{AECE9999-529F-4353-A5EB-0F05894EB722}" srcOrd="0" destOrd="0" parTransId="{A043A2A8-2BC1-4B92-ACDB-A36D9024DE95}" sibTransId="{1204F9F8-ABA5-4497-A4AB-C753AE622B32}"/>
    <dgm:cxn modelId="{371DCEF3-365B-43C1-8D81-B73E771C80EF}" type="presOf" srcId="{AECE9999-529F-4353-A5EB-0F05894EB722}" destId="{382AE9E1-B21E-4CF3-8D2D-ED1BDDDDA623}" srcOrd="0" destOrd="1" presId="urn:microsoft.com/office/officeart/2005/8/layout/hList6"/>
    <dgm:cxn modelId="{DB4189D6-9F90-4B68-8290-4FDBC79CB320}" type="presOf" srcId="{979E63A2-988B-40E0-90EC-207CF55C2A3C}" destId="{382AE9E1-B21E-4CF3-8D2D-ED1BDDDDA623}" srcOrd="0" destOrd="2" presId="urn:microsoft.com/office/officeart/2005/8/layout/hList6"/>
    <dgm:cxn modelId="{0AAEA3CF-C0AC-4ECE-B6B8-1EC57F7F7678}" type="presOf" srcId="{B6EDB9B6-000C-46BD-B2B3-F3B0D687AB5C}" destId="{A794085E-42B3-4678-95C5-0019D4C6DB1D}" srcOrd="0" destOrd="0" presId="urn:microsoft.com/office/officeart/2005/8/layout/hList6"/>
    <dgm:cxn modelId="{4EDDB807-F04A-4AF7-8EE4-615B7BFFC31B}" type="presParOf" srcId="{A794085E-42B3-4678-95C5-0019D4C6DB1D}" destId="{F8C98039-19D0-457F-AE8E-E80CDA37744C}" srcOrd="0" destOrd="0" presId="urn:microsoft.com/office/officeart/2005/8/layout/hList6"/>
    <dgm:cxn modelId="{DB22FE77-7487-411A-B4E8-CBC809367C80}" type="presParOf" srcId="{A794085E-42B3-4678-95C5-0019D4C6DB1D}" destId="{C015F5A8-0A48-4321-8B09-DAFFA8EC08A5}" srcOrd="1" destOrd="0" presId="urn:microsoft.com/office/officeart/2005/8/layout/hList6"/>
    <dgm:cxn modelId="{AD193B64-E438-4A8C-8AC9-755907842EA6}" type="presParOf" srcId="{A794085E-42B3-4678-95C5-0019D4C6DB1D}" destId="{382AE9E1-B21E-4CF3-8D2D-ED1BDDDDA623}" srcOrd="2" destOrd="0" presId="urn:microsoft.com/office/officeart/2005/8/layout/hList6"/>
  </dgm:cxnLst>
  <dgm:bg/>
  <dgm:whole>
    <a:ln>
      <a:noFill/>
    </a:ln>
    <a:effectLst>
      <a:reflection blurRad="6350" stA="52000" endA="300" endPos="35000" dir="5400000" sy="-100000" algn="bl" rotWithShape="0"/>
    </a:effectLst>
  </dgm:whole>
</dgm:dataModel>
</file>

<file path=ppt/diagrams/data10.xml><?xml version="1.0" encoding="utf-8"?>
<dgm:dataModel xmlns:dgm="http://schemas.openxmlformats.org/drawingml/2006/diagram" xmlns:a="http://schemas.openxmlformats.org/drawingml/2006/main">
  <dgm:ptLst>
    <dgm:pt modelId="{9960D33D-4C56-4635-BCEC-EB8EF71B585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166B6BF-528C-4B09-B824-B5604D81DD1C}">
      <dgm:prSet/>
      <dgm:spPr/>
      <dgm:t>
        <a:bodyPr/>
        <a:lstStyle/>
        <a:p>
          <a:pPr rtl="0"/>
          <a:r>
            <a:rPr lang="en-US" dirty="0" smtClean="0"/>
            <a:t>Topic </a:t>
          </a:r>
          <a:r>
            <a:rPr lang="en-US" dirty="0" err="1" smtClean="0"/>
            <a:t>Modelling</a:t>
          </a:r>
          <a:r>
            <a:rPr lang="en-US" dirty="0" smtClean="0"/>
            <a:t> for Positive reviews using Word2Vec Model on </a:t>
          </a:r>
          <a:r>
            <a:rPr lang="en-US" dirty="0" err="1" smtClean="0"/>
            <a:t>TextBlob</a:t>
          </a:r>
          <a:endParaRPr lang="en-US" dirty="0"/>
        </a:p>
      </dgm:t>
    </dgm:pt>
    <dgm:pt modelId="{C7AADEB6-18C3-4254-BAA4-C19B6E92B26A}" type="parTrans" cxnId="{C510D57B-E6C6-46FA-87C9-6EF99DD61549}">
      <dgm:prSet/>
      <dgm:spPr/>
      <dgm:t>
        <a:bodyPr/>
        <a:lstStyle/>
        <a:p>
          <a:endParaRPr lang="en-US"/>
        </a:p>
      </dgm:t>
    </dgm:pt>
    <dgm:pt modelId="{8AD2F23B-9870-4E1E-83B1-F9481CDDB657}" type="sibTrans" cxnId="{C510D57B-E6C6-46FA-87C9-6EF99DD61549}">
      <dgm:prSet/>
      <dgm:spPr/>
      <dgm:t>
        <a:bodyPr/>
        <a:lstStyle/>
        <a:p>
          <a:endParaRPr lang="en-US"/>
        </a:p>
      </dgm:t>
    </dgm:pt>
    <dgm:pt modelId="{64ADCB2A-B581-4715-85BC-38BD1608692F}" type="pres">
      <dgm:prSet presAssocID="{9960D33D-4C56-4635-BCEC-EB8EF71B585B}" presName="Name0" presStyleCnt="0">
        <dgm:presLayoutVars>
          <dgm:dir/>
          <dgm:animLvl val="lvl"/>
          <dgm:resizeHandles val="exact"/>
        </dgm:presLayoutVars>
      </dgm:prSet>
      <dgm:spPr/>
    </dgm:pt>
    <dgm:pt modelId="{3865EB26-22D6-41A2-AC97-92F13EDC255F}" type="pres">
      <dgm:prSet presAssocID="{C166B6BF-528C-4B09-B824-B5604D81DD1C}" presName="composite" presStyleCnt="0"/>
      <dgm:spPr/>
    </dgm:pt>
    <dgm:pt modelId="{32940E99-28FD-4C95-9DB7-DA3724405E51}" type="pres">
      <dgm:prSet presAssocID="{C166B6BF-528C-4B09-B824-B5604D81DD1C}" presName="parTx" presStyleLbl="alignNode1" presStyleIdx="0" presStyleCnt="1">
        <dgm:presLayoutVars>
          <dgm:chMax val="0"/>
          <dgm:chPref val="0"/>
          <dgm:bulletEnabled val="1"/>
        </dgm:presLayoutVars>
      </dgm:prSet>
      <dgm:spPr/>
    </dgm:pt>
    <dgm:pt modelId="{F2B62931-35BE-4A3B-BD84-DB72D26FABC2}" type="pres">
      <dgm:prSet presAssocID="{C166B6BF-528C-4B09-B824-B5604D81DD1C}" presName="desTx" presStyleLbl="alignAccFollowNode1" presStyleIdx="0" presStyleCnt="1" custFlipVert="1" custScaleY="66243">
        <dgm:presLayoutVars>
          <dgm:bulletEnabled val="1"/>
        </dgm:presLayoutVars>
      </dgm:prSet>
      <dgm:spPr/>
    </dgm:pt>
  </dgm:ptLst>
  <dgm:cxnLst>
    <dgm:cxn modelId="{C510D57B-E6C6-46FA-87C9-6EF99DD61549}" srcId="{9960D33D-4C56-4635-BCEC-EB8EF71B585B}" destId="{C166B6BF-528C-4B09-B824-B5604D81DD1C}" srcOrd="0" destOrd="0" parTransId="{C7AADEB6-18C3-4254-BAA4-C19B6E92B26A}" sibTransId="{8AD2F23B-9870-4E1E-83B1-F9481CDDB657}"/>
    <dgm:cxn modelId="{2B7A878B-B317-4051-AE6D-72EBFDB1E3E7}" type="presOf" srcId="{C166B6BF-528C-4B09-B824-B5604D81DD1C}" destId="{32940E99-28FD-4C95-9DB7-DA3724405E51}" srcOrd="0" destOrd="0" presId="urn:microsoft.com/office/officeart/2005/8/layout/hList1"/>
    <dgm:cxn modelId="{5B975BF0-AA8D-4022-AE7D-03C578175BF5}" type="presOf" srcId="{9960D33D-4C56-4635-BCEC-EB8EF71B585B}" destId="{64ADCB2A-B581-4715-85BC-38BD1608692F}" srcOrd="0" destOrd="0" presId="urn:microsoft.com/office/officeart/2005/8/layout/hList1"/>
    <dgm:cxn modelId="{2867BC39-4A03-40CF-83AC-CDC8EE148D3A}" type="presParOf" srcId="{64ADCB2A-B581-4715-85BC-38BD1608692F}" destId="{3865EB26-22D6-41A2-AC97-92F13EDC255F}" srcOrd="0" destOrd="0" presId="urn:microsoft.com/office/officeart/2005/8/layout/hList1"/>
    <dgm:cxn modelId="{4F876C96-2B84-485D-B0F8-38347E3C4D2F}" type="presParOf" srcId="{3865EB26-22D6-41A2-AC97-92F13EDC255F}" destId="{32940E99-28FD-4C95-9DB7-DA3724405E51}" srcOrd="0" destOrd="0" presId="urn:microsoft.com/office/officeart/2005/8/layout/hList1"/>
    <dgm:cxn modelId="{AB93DFD0-8527-4AD8-8795-F1D794237645}" type="presParOf" srcId="{3865EB26-22D6-41A2-AC97-92F13EDC255F}" destId="{F2B62931-35BE-4A3B-BD84-DB72D26FABC2}" srcOrd="1" destOrd="0" presId="urn:microsoft.com/office/officeart/2005/8/layout/hList1"/>
  </dgm:cxnLst>
  <dgm:bg/>
  <dgm:whole/>
</dgm:dataModel>
</file>

<file path=ppt/diagrams/data11.xml><?xml version="1.0" encoding="utf-8"?>
<dgm:dataModel xmlns:dgm="http://schemas.openxmlformats.org/drawingml/2006/diagram" xmlns:a="http://schemas.openxmlformats.org/drawingml/2006/main">
  <dgm:ptLst>
    <dgm:pt modelId="{699BC546-9B29-4769-B00B-8466065F2E8E}"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78EBDA80-1B3F-4FF3-9159-773B92931377}">
      <dgm:prSet/>
      <dgm:spPr/>
      <dgm:t>
        <a:bodyPr/>
        <a:lstStyle/>
        <a:p>
          <a:pPr rtl="0"/>
          <a:r>
            <a:rPr lang="en-US" dirty="0" smtClean="0"/>
            <a:t>Word Cloud for Positive reviews (</a:t>
          </a:r>
          <a:r>
            <a:rPr lang="en-US" dirty="0" err="1" smtClean="0"/>
            <a:t>TextBlob</a:t>
          </a:r>
          <a:r>
            <a:rPr lang="en-US" dirty="0" smtClean="0"/>
            <a:t>) </a:t>
          </a:r>
          <a:endParaRPr lang="en-US" dirty="0"/>
        </a:p>
      </dgm:t>
    </dgm:pt>
    <dgm:pt modelId="{08BED34B-3F64-47EF-9FEA-943BD8DA17C6}" type="parTrans" cxnId="{54FE939E-AE35-4DD2-A8EB-B112913F965C}">
      <dgm:prSet/>
      <dgm:spPr/>
      <dgm:t>
        <a:bodyPr/>
        <a:lstStyle/>
        <a:p>
          <a:endParaRPr lang="en-US"/>
        </a:p>
      </dgm:t>
    </dgm:pt>
    <dgm:pt modelId="{707D90CE-78F2-40F9-A274-17BCA22A4B49}" type="sibTrans" cxnId="{54FE939E-AE35-4DD2-A8EB-B112913F965C}">
      <dgm:prSet/>
      <dgm:spPr/>
      <dgm:t>
        <a:bodyPr/>
        <a:lstStyle/>
        <a:p>
          <a:endParaRPr lang="en-US"/>
        </a:p>
      </dgm:t>
    </dgm:pt>
    <dgm:pt modelId="{7342FB69-05A3-42D0-8DEA-25E524CB8AAC}" type="pres">
      <dgm:prSet presAssocID="{699BC546-9B29-4769-B00B-8466065F2E8E}" presName="Name0" presStyleCnt="0">
        <dgm:presLayoutVars>
          <dgm:dir/>
          <dgm:animLvl val="lvl"/>
          <dgm:resizeHandles val="exact"/>
        </dgm:presLayoutVars>
      </dgm:prSet>
      <dgm:spPr/>
    </dgm:pt>
    <dgm:pt modelId="{8099E1F0-9F52-454D-80E6-B932D696309A}" type="pres">
      <dgm:prSet presAssocID="{78EBDA80-1B3F-4FF3-9159-773B92931377}" presName="composite" presStyleCnt="0"/>
      <dgm:spPr/>
    </dgm:pt>
    <dgm:pt modelId="{DA289E5B-CC67-4788-8B3D-C01DD7326B02}" type="pres">
      <dgm:prSet presAssocID="{78EBDA80-1B3F-4FF3-9159-773B92931377}" presName="parTx" presStyleLbl="alignNode1" presStyleIdx="0" presStyleCnt="1">
        <dgm:presLayoutVars>
          <dgm:chMax val="0"/>
          <dgm:chPref val="0"/>
          <dgm:bulletEnabled val="1"/>
        </dgm:presLayoutVars>
      </dgm:prSet>
      <dgm:spPr/>
    </dgm:pt>
    <dgm:pt modelId="{D3AB4F02-4D8A-467D-B669-CE6FB4A27394}" type="pres">
      <dgm:prSet presAssocID="{78EBDA80-1B3F-4FF3-9159-773B92931377}" presName="desTx" presStyleLbl="alignAccFollowNode1" presStyleIdx="0" presStyleCnt="1">
        <dgm:presLayoutVars>
          <dgm:bulletEnabled val="1"/>
        </dgm:presLayoutVars>
      </dgm:prSet>
      <dgm:spPr/>
    </dgm:pt>
  </dgm:ptLst>
  <dgm:cxnLst>
    <dgm:cxn modelId="{54FE939E-AE35-4DD2-A8EB-B112913F965C}" srcId="{699BC546-9B29-4769-B00B-8466065F2E8E}" destId="{78EBDA80-1B3F-4FF3-9159-773B92931377}" srcOrd="0" destOrd="0" parTransId="{08BED34B-3F64-47EF-9FEA-943BD8DA17C6}" sibTransId="{707D90CE-78F2-40F9-A274-17BCA22A4B49}"/>
    <dgm:cxn modelId="{BDF54EB8-3037-49D6-8F19-82579B496B42}" type="presOf" srcId="{699BC546-9B29-4769-B00B-8466065F2E8E}" destId="{7342FB69-05A3-42D0-8DEA-25E524CB8AAC}" srcOrd="0" destOrd="0" presId="urn:microsoft.com/office/officeart/2005/8/layout/hList1"/>
    <dgm:cxn modelId="{D5FC6123-4591-4261-936D-92FD172D6699}" type="presOf" srcId="{78EBDA80-1B3F-4FF3-9159-773B92931377}" destId="{DA289E5B-CC67-4788-8B3D-C01DD7326B02}" srcOrd="0" destOrd="0" presId="urn:microsoft.com/office/officeart/2005/8/layout/hList1"/>
    <dgm:cxn modelId="{79912F86-F434-4427-8882-4C6EF4967E25}" type="presParOf" srcId="{7342FB69-05A3-42D0-8DEA-25E524CB8AAC}" destId="{8099E1F0-9F52-454D-80E6-B932D696309A}" srcOrd="0" destOrd="0" presId="urn:microsoft.com/office/officeart/2005/8/layout/hList1"/>
    <dgm:cxn modelId="{1B3F9F39-39BB-43BB-A1C8-5F4FD65F8C64}" type="presParOf" srcId="{8099E1F0-9F52-454D-80E6-B932D696309A}" destId="{DA289E5B-CC67-4788-8B3D-C01DD7326B02}" srcOrd="0" destOrd="0" presId="urn:microsoft.com/office/officeart/2005/8/layout/hList1"/>
    <dgm:cxn modelId="{75698ED8-E7CD-4790-9E13-7E0DA8E832E5}" type="presParOf" srcId="{8099E1F0-9F52-454D-80E6-B932D696309A}" destId="{D3AB4F02-4D8A-467D-B669-CE6FB4A27394}" srcOrd="1" destOrd="0" presId="urn:microsoft.com/office/officeart/2005/8/layout/hList1"/>
  </dgm:cxnLst>
  <dgm:bg/>
  <dgm:whole/>
</dgm:dataModel>
</file>

<file path=ppt/diagrams/data2.xml><?xml version="1.0" encoding="utf-8"?>
<dgm:dataModel xmlns:dgm="http://schemas.openxmlformats.org/drawingml/2006/diagram" xmlns:a="http://schemas.openxmlformats.org/drawingml/2006/main">
  <dgm:ptLst>
    <dgm:pt modelId="{6D3847E7-59E1-44A5-BCBB-93203624E59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0106FDF-9F94-4633-95FB-2BAAF4DE7734}">
      <dgm:prSet/>
      <dgm:spPr/>
      <dgm:t>
        <a:bodyPr/>
        <a:lstStyle/>
        <a:p>
          <a:pPr rtl="0"/>
          <a:r>
            <a:rPr lang="en-US" b="1" i="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Visualization gained from Vader</a:t>
          </a:r>
          <a:endParaRPr lang="en-US" b="1" i="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dgm:t>
    </dgm:pt>
    <dgm:pt modelId="{F6CB75C4-5F08-47DD-B6A6-B4D7E1CBC877}" type="parTrans" cxnId="{59CDFAED-28A1-4881-BD99-AFA6C1B5E3F0}">
      <dgm:prSet/>
      <dgm:spPr/>
      <dgm:t>
        <a:bodyPr/>
        <a:lstStyle/>
        <a:p>
          <a:endParaRPr lang="en-US"/>
        </a:p>
      </dgm:t>
    </dgm:pt>
    <dgm:pt modelId="{669293AE-8C38-4E15-A5C6-64DA6BAAFE4C}" type="sibTrans" cxnId="{59CDFAED-28A1-4881-BD99-AFA6C1B5E3F0}">
      <dgm:prSet/>
      <dgm:spPr/>
      <dgm:t>
        <a:bodyPr/>
        <a:lstStyle/>
        <a:p>
          <a:endParaRPr lang="en-US"/>
        </a:p>
      </dgm:t>
    </dgm:pt>
    <dgm:pt modelId="{1BA885B7-4613-447D-B2AC-F710AB2D4862}" type="pres">
      <dgm:prSet presAssocID="{6D3847E7-59E1-44A5-BCBB-93203624E59F}" presName="linear" presStyleCnt="0">
        <dgm:presLayoutVars>
          <dgm:animLvl val="lvl"/>
          <dgm:resizeHandles val="exact"/>
        </dgm:presLayoutVars>
      </dgm:prSet>
      <dgm:spPr/>
    </dgm:pt>
    <dgm:pt modelId="{735785AB-EC2C-4850-A16E-46450BB3A794}" type="pres">
      <dgm:prSet presAssocID="{20106FDF-9F94-4633-95FB-2BAAF4DE7734}" presName="parentText" presStyleLbl="node1" presStyleIdx="0" presStyleCnt="1" custLinFactY="-15939" custLinFactNeighborX="-14600" custLinFactNeighborY="-100000">
        <dgm:presLayoutVars>
          <dgm:chMax val="0"/>
          <dgm:bulletEnabled val="1"/>
        </dgm:presLayoutVars>
      </dgm:prSet>
      <dgm:spPr/>
    </dgm:pt>
  </dgm:ptLst>
  <dgm:cxnLst>
    <dgm:cxn modelId="{59CDFAED-28A1-4881-BD99-AFA6C1B5E3F0}" srcId="{6D3847E7-59E1-44A5-BCBB-93203624E59F}" destId="{20106FDF-9F94-4633-95FB-2BAAF4DE7734}" srcOrd="0" destOrd="0" parTransId="{F6CB75C4-5F08-47DD-B6A6-B4D7E1CBC877}" sibTransId="{669293AE-8C38-4E15-A5C6-64DA6BAAFE4C}"/>
    <dgm:cxn modelId="{323A58AF-B717-46AF-A3FC-8E02CF85B78D}" type="presOf" srcId="{6D3847E7-59E1-44A5-BCBB-93203624E59F}" destId="{1BA885B7-4613-447D-B2AC-F710AB2D4862}" srcOrd="0" destOrd="0" presId="urn:microsoft.com/office/officeart/2005/8/layout/vList2"/>
    <dgm:cxn modelId="{E161E2B5-361E-421F-B19A-10391213222B}" type="presOf" srcId="{20106FDF-9F94-4633-95FB-2BAAF4DE7734}" destId="{735785AB-EC2C-4850-A16E-46450BB3A794}" srcOrd="0" destOrd="0" presId="urn:microsoft.com/office/officeart/2005/8/layout/vList2"/>
    <dgm:cxn modelId="{9C134B2A-9E01-4B56-874F-404095D62113}" type="presParOf" srcId="{1BA885B7-4613-447D-B2AC-F710AB2D4862}" destId="{735785AB-EC2C-4850-A16E-46450BB3A794}" srcOrd="0" destOrd="0" presId="urn:microsoft.com/office/officeart/2005/8/layout/vList2"/>
  </dgm:cxnLst>
  <dgm:bg/>
  <dgm:whole/>
</dgm:dataModel>
</file>

<file path=ppt/diagrams/data3.xml><?xml version="1.0" encoding="utf-8"?>
<dgm:dataModel xmlns:dgm="http://schemas.openxmlformats.org/drawingml/2006/diagram" xmlns:a="http://schemas.openxmlformats.org/drawingml/2006/main">
  <dgm:ptLst>
    <dgm:pt modelId="{82B9758A-09FB-460A-8EB3-6D79C32E9B7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724ED5D-13E3-42FA-9462-EBEEA9C65EC3}">
      <dgm:prSet/>
      <dgm:spPr/>
      <dgm:t>
        <a:bodyPr/>
        <a:lstStyle/>
        <a:p>
          <a:pPr rtl="0"/>
          <a:r>
            <a:rPr lang="en-US" dirty="0" smtClean="0"/>
            <a:t>Topic Modeling for Negative reviews using Word2Vec Model  </a:t>
          </a:r>
          <a:endParaRPr lang="en-US" dirty="0"/>
        </a:p>
      </dgm:t>
    </dgm:pt>
    <dgm:pt modelId="{D44465B8-D8DE-4BDB-ACBD-4BE303B30928}" type="parTrans" cxnId="{1B2385A8-BB50-4DBC-8A04-811840C889CF}">
      <dgm:prSet/>
      <dgm:spPr/>
      <dgm:t>
        <a:bodyPr/>
        <a:lstStyle/>
        <a:p>
          <a:endParaRPr lang="en-US"/>
        </a:p>
      </dgm:t>
    </dgm:pt>
    <dgm:pt modelId="{C9C78859-CA9B-48EF-AEA4-D508E3F9BC97}" type="sibTrans" cxnId="{1B2385A8-BB50-4DBC-8A04-811840C889CF}">
      <dgm:prSet/>
      <dgm:spPr/>
      <dgm:t>
        <a:bodyPr/>
        <a:lstStyle/>
        <a:p>
          <a:endParaRPr lang="en-US"/>
        </a:p>
      </dgm:t>
    </dgm:pt>
    <dgm:pt modelId="{9BE0DAAE-CBCE-44B0-AC46-2163DD5DBABE}" type="pres">
      <dgm:prSet presAssocID="{82B9758A-09FB-460A-8EB3-6D79C32E9B70}" presName="Name0" presStyleCnt="0">
        <dgm:presLayoutVars>
          <dgm:dir/>
          <dgm:animLvl val="lvl"/>
          <dgm:resizeHandles val="exact"/>
        </dgm:presLayoutVars>
      </dgm:prSet>
      <dgm:spPr/>
    </dgm:pt>
    <dgm:pt modelId="{704D25E6-BFB8-4206-A328-0274681CF4C6}" type="pres">
      <dgm:prSet presAssocID="{B724ED5D-13E3-42FA-9462-EBEEA9C65EC3}" presName="composite" presStyleCnt="0"/>
      <dgm:spPr/>
    </dgm:pt>
    <dgm:pt modelId="{32D4719B-DB6C-4E6B-857B-928835CA5B4B}" type="pres">
      <dgm:prSet presAssocID="{B724ED5D-13E3-42FA-9462-EBEEA9C65EC3}" presName="parTx" presStyleLbl="alignNode1" presStyleIdx="0" presStyleCnt="1">
        <dgm:presLayoutVars>
          <dgm:chMax val="0"/>
          <dgm:chPref val="0"/>
          <dgm:bulletEnabled val="1"/>
        </dgm:presLayoutVars>
      </dgm:prSet>
      <dgm:spPr/>
      <dgm:t>
        <a:bodyPr/>
        <a:lstStyle/>
        <a:p>
          <a:endParaRPr lang="en-US"/>
        </a:p>
      </dgm:t>
    </dgm:pt>
    <dgm:pt modelId="{DD933DA4-B3D5-4FE3-8AB9-CF0E96E8668F}" type="pres">
      <dgm:prSet presAssocID="{B724ED5D-13E3-42FA-9462-EBEEA9C65EC3}" presName="desTx" presStyleLbl="alignAccFollowNode1" presStyleIdx="0" presStyleCnt="1" custFlipVert="1" custScaleY="52080">
        <dgm:presLayoutVars>
          <dgm:bulletEnabled val="1"/>
        </dgm:presLayoutVars>
      </dgm:prSet>
      <dgm:spPr/>
    </dgm:pt>
  </dgm:ptLst>
  <dgm:cxnLst>
    <dgm:cxn modelId="{765BF81B-329C-4611-8ACF-E0EBED38EC7B}" type="presOf" srcId="{B724ED5D-13E3-42FA-9462-EBEEA9C65EC3}" destId="{32D4719B-DB6C-4E6B-857B-928835CA5B4B}" srcOrd="0" destOrd="0" presId="urn:microsoft.com/office/officeart/2005/8/layout/hList1"/>
    <dgm:cxn modelId="{ADEDC5FF-02CA-473F-9D18-416BA49F7542}" type="presOf" srcId="{82B9758A-09FB-460A-8EB3-6D79C32E9B70}" destId="{9BE0DAAE-CBCE-44B0-AC46-2163DD5DBABE}" srcOrd="0" destOrd="0" presId="urn:microsoft.com/office/officeart/2005/8/layout/hList1"/>
    <dgm:cxn modelId="{1B2385A8-BB50-4DBC-8A04-811840C889CF}" srcId="{82B9758A-09FB-460A-8EB3-6D79C32E9B70}" destId="{B724ED5D-13E3-42FA-9462-EBEEA9C65EC3}" srcOrd="0" destOrd="0" parTransId="{D44465B8-D8DE-4BDB-ACBD-4BE303B30928}" sibTransId="{C9C78859-CA9B-48EF-AEA4-D508E3F9BC97}"/>
    <dgm:cxn modelId="{8DE4024B-C5EA-4595-8F43-4EB41A19C38F}" type="presParOf" srcId="{9BE0DAAE-CBCE-44B0-AC46-2163DD5DBABE}" destId="{704D25E6-BFB8-4206-A328-0274681CF4C6}" srcOrd="0" destOrd="0" presId="urn:microsoft.com/office/officeart/2005/8/layout/hList1"/>
    <dgm:cxn modelId="{64ED89AD-CC57-4E17-81A9-ADE5B487B57A}" type="presParOf" srcId="{704D25E6-BFB8-4206-A328-0274681CF4C6}" destId="{32D4719B-DB6C-4E6B-857B-928835CA5B4B}" srcOrd="0" destOrd="0" presId="urn:microsoft.com/office/officeart/2005/8/layout/hList1"/>
    <dgm:cxn modelId="{D10CD9CD-91CF-4212-903A-0CB014F7FDFB}" type="presParOf" srcId="{704D25E6-BFB8-4206-A328-0274681CF4C6}" destId="{DD933DA4-B3D5-4FE3-8AB9-CF0E96E8668F}" srcOrd="1" destOrd="0" presId="urn:microsoft.com/office/officeart/2005/8/layout/hList1"/>
  </dgm:cxnLst>
  <dgm:bg/>
  <dgm:whole/>
</dgm:dataModel>
</file>

<file path=ppt/diagrams/data4.xml><?xml version="1.0" encoding="utf-8"?>
<dgm:dataModel xmlns:dgm="http://schemas.openxmlformats.org/drawingml/2006/diagram" xmlns:a="http://schemas.openxmlformats.org/drawingml/2006/main">
  <dgm:ptLst>
    <dgm:pt modelId="{96A87B91-CBBA-4D93-954A-7B9B22F0E85B}"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22EFEA0B-324E-4717-B670-9C639B3F188F}">
      <dgm:prSet/>
      <dgm:spPr/>
      <dgm:t>
        <a:bodyPr/>
        <a:lstStyle/>
        <a:p>
          <a:pPr rtl="0"/>
          <a:r>
            <a:rPr lang="en-US" dirty="0" smtClean="0"/>
            <a:t>Word Cloud for Negative reviews (Vader) </a:t>
          </a:r>
          <a:endParaRPr lang="en-US" dirty="0"/>
        </a:p>
      </dgm:t>
    </dgm:pt>
    <dgm:pt modelId="{BA736A96-D7D7-4F2D-99D1-BD34E4E6336D}" type="parTrans" cxnId="{A9584CE7-06DA-44C6-A533-44FC39E80A31}">
      <dgm:prSet/>
      <dgm:spPr/>
      <dgm:t>
        <a:bodyPr/>
        <a:lstStyle/>
        <a:p>
          <a:endParaRPr lang="en-US"/>
        </a:p>
      </dgm:t>
    </dgm:pt>
    <dgm:pt modelId="{99384D13-F6D3-42DB-9460-395964B4640D}" type="sibTrans" cxnId="{A9584CE7-06DA-44C6-A533-44FC39E80A31}">
      <dgm:prSet/>
      <dgm:spPr/>
      <dgm:t>
        <a:bodyPr/>
        <a:lstStyle/>
        <a:p>
          <a:endParaRPr lang="en-US"/>
        </a:p>
      </dgm:t>
    </dgm:pt>
    <dgm:pt modelId="{E3FAE846-6B9F-4F00-A9A0-B28132AC3B8F}" type="pres">
      <dgm:prSet presAssocID="{96A87B91-CBBA-4D93-954A-7B9B22F0E85B}" presName="Name0" presStyleCnt="0">
        <dgm:presLayoutVars>
          <dgm:dir/>
          <dgm:animLvl val="lvl"/>
          <dgm:resizeHandles val="exact"/>
        </dgm:presLayoutVars>
      </dgm:prSet>
      <dgm:spPr/>
    </dgm:pt>
    <dgm:pt modelId="{2B80813A-63FC-475F-8916-316B9F0FAFF3}" type="pres">
      <dgm:prSet presAssocID="{22EFEA0B-324E-4717-B670-9C639B3F188F}" presName="composite" presStyleCnt="0"/>
      <dgm:spPr/>
    </dgm:pt>
    <dgm:pt modelId="{EDF8BC98-427B-4E10-AA2C-E4D574FFCBA3}" type="pres">
      <dgm:prSet presAssocID="{22EFEA0B-324E-4717-B670-9C639B3F188F}" presName="parTx" presStyleLbl="alignNode1" presStyleIdx="0" presStyleCnt="1">
        <dgm:presLayoutVars>
          <dgm:chMax val="0"/>
          <dgm:chPref val="0"/>
          <dgm:bulletEnabled val="1"/>
        </dgm:presLayoutVars>
      </dgm:prSet>
      <dgm:spPr/>
    </dgm:pt>
    <dgm:pt modelId="{EECD8783-34BE-4223-8A93-8D4F95D7D364}" type="pres">
      <dgm:prSet presAssocID="{22EFEA0B-324E-4717-B670-9C639B3F188F}" presName="desTx" presStyleLbl="alignAccFollowNode1" presStyleIdx="0" presStyleCnt="1">
        <dgm:presLayoutVars>
          <dgm:bulletEnabled val="1"/>
        </dgm:presLayoutVars>
      </dgm:prSet>
      <dgm:spPr/>
    </dgm:pt>
  </dgm:ptLst>
  <dgm:cxnLst>
    <dgm:cxn modelId="{056F843B-857C-4440-B1B5-B13C48FC2436}" type="presOf" srcId="{96A87B91-CBBA-4D93-954A-7B9B22F0E85B}" destId="{E3FAE846-6B9F-4F00-A9A0-B28132AC3B8F}" srcOrd="0" destOrd="0" presId="urn:microsoft.com/office/officeart/2005/8/layout/hList1"/>
    <dgm:cxn modelId="{A9584CE7-06DA-44C6-A533-44FC39E80A31}" srcId="{96A87B91-CBBA-4D93-954A-7B9B22F0E85B}" destId="{22EFEA0B-324E-4717-B670-9C639B3F188F}" srcOrd="0" destOrd="0" parTransId="{BA736A96-D7D7-4F2D-99D1-BD34E4E6336D}" sibTransId="{99384D13-F6D3-42DB-9460-395964B4640D}"/>
    <dgm:cxn modelId="{65F09100-E9BB-409D-8A0E-2E3E9C972FCB}" type="presOf" srcId="{22EFEA0B-324E-4717-B670-9C639B3F188F}" destId="{EDF8BC98-427B-4E10-AA2C-E4D574FFCBA3}" srcOrd="0" destOrd="0" presId="urn:microsoft.com/office/officeart/2005/8/layout/hList1"/>
    <dgm:cxn modelId="{48BF6683-0597-4B93-8184-55633FDC9760}" type="presParOf" srcId="{E3FAE846-6B9F-4F00-A9A0-B28132AC3B8F}" destId="{2B80813A-63FC-475F-8916-316B9F0FAFF3}" srcOrd="0" destOrd="0" presId="urn:microsoft.com/office/officeart/2005/8/layout/hList1"/>
    <dgm:cxn modelId="{D75F4F6C-FEDE-41B7-BB63-8E399860AF5B}" type="presParOf" srcId="{2B80813A-63FC-475F-8916-316B9F0FAFF3}" destId="{EDF8BC98-427B-4E10-AA2C-E4D574FFCBA3}" srcOrd="0" destOrd="0" presId="urn:microsoft.com/office/officeart/2005/8/layout/hList1"/>
    <dgm:cxn modelId="{A315E541-02AE-4863-AC34-71F58D0076F9}" type="presParOf" srcId="{2B80813A-63FC-475F-8916-316B9F0FAFF3}" destId="{EECD8783-34BE-4223-8A93-8D4F95D7D364}" srcOrd="1" destOrd="0" presId="urn:microsoft.com/office/officeart/2005/8/layout/hList1"/>
  </dgm:cxnLst>
  <dgm:bg/>
  <dgm:whole/>
</dgm:dataModel>
</file>

<file path=ppt/diagrams/data5.xml><?xml version="1.0" encoding="utf-8"?>
<dgm:dataModel xmlns:dgm="http://schemas.openxmlformats.org/drawingml/2006/diagram" xmlns:a="http://schemas.openxmlformats.org/drawingml/2006/main">
  <dgm:ptLst>
    <dgm:pt modelId="{ADF5E0D4-E488-4C3C-9AE8-7207AB9DE70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511619DE-AC14-4A59-8070-291C91AD520D}">
      <dgm:prSet/>
      <dgm:spPr/>
      <dgm:t>
        <a:bodyPr/>
        <a:lstStyle/>
        <a:p>
          <a:pPr rtl="0"/>
          <a:r>
            <a:rPr lang="en-US" dirty="0" smtClean="0"/>
            <a:t>Topic Modeling for Positive reviews using Word2Vec Model on Vader </a:t>
          </a:r>
          <a:endParaRPr lang="en-US" dirty="0"/>
        </a:p>
      </dgm:t>
    </dgm:pt>
    <dgm:pt modelId="{385E7F92-8E63-4D5D-A099-5BA193A03460}" type="parTrans" cxnId="{10B3504E-EE86-4E4C-BC23-C42E96744F05}">
      <dgm:prSet/>
      <dgm:spPr/>
      <dgm:t>
        <a:bodyPr/>
        <a:lstStyle/>
        <a:p>
          <a:endParaRPr lang="en-US"/>
        </a:p>
      </dgm:t>
    </dgm:pt>
    <dgm:pt modelId="{6CC5256B-7C6C-4EAB-A6D6-3EF536C2DD20}" type="sibTrans" cxnId="{10B3504E-EE86-4E4C-BC23-C42E96744F05}">
      <dgm:prSet/>
      <dgm:spPr/>
      <dgm:t>
        <a:bodyPr/>
        <a:lstStyle/>
        <a:p>
          <a:endParaRPr lang="en-US"/>
        </a:p>
      </dgm:t>
    </dgm:pt>
    <dgm:pt modelId="{ABF2BD5F-2851-4834-8A8E-A3519F4EEC56}" type="pres">
      <dgm:prSet presAssocID="{ADF5E0D4-E488-4C3C-9AE8-7207AB9DE707}" presName="Name0" presStyleCnt="0">
        <dgm:presLayoutVars>
          <dgm:dir/>
          <dgm:animLvl val="lvl"/>
          <dgm:resizeHandles val="exact"/>
        </dgm:presLayoutVars>
      </dgm:prSet>
      <dgm:spPr/>
    </dgm:pt>
    <dgm:pt modelId="{2473969B-948C-4F17-B90D-D67A705D51A4}" type="pres">
      <dgm:prSet presAssocID="{511619DE-AC14-4A59-8070-291C91AD520D}" presName="composite" presStyleCnt="0"/>
      <dgm:spPr/>
    </dgm:pt>
    <dgm:pt modelId="{927885D4-36C4-49B1-9C74-6C9C64AFC7AD}" type="pres">
      <dgm:prSet presAssocID="{511619DE-AC14-4A59-8070-291C91AD520D}" presName="parTx" presStyleLbl="alignNode1" presStyleIdx="0" presStyleCnt="1">
        <dgm:presLayoutVars>
          <dgm:chMax val="0"/>
          <dgm:chPref val="0"/>
          <dgm:bulletEnabled val="1"/>
        </dgm:presLayoutVars>
      </dgm:prSet>
      <dgm:spPr/>
      <dgm:t>
        <a:bodyPr/>
        <a:lstStyle/>
        <a:p>
          <a:endParaRPr lang="en-US"/>
        </a:p>
      </dgm:t>
    </dgm:pt>
    <dgm:pt modelId="{4644450A-AE18-406A-ACB7-0352483F1B80}" type="pres">
      <dgm:prSet presAssocID="{511619DE-AC14-4A59-8070-291C91AD520D}" presName="desTx" presStyleLbl="alignAccFollowNode1" presStyleIdx="0" presStyleCnt="1" custScaleY="44420">
        <dgm:presLayoutVars>
          <dgm:bulletEnabled val="1"/>
        </dgm:presLayoutVars>
      </dgm:prSet>
      <dgm:spPr/>
    </dgm:pt>
  </dgm:ptLst>
  <dgm:cxnLst>
    <dgm:cxn modelId="{10B3504E-EE86-4E4C-BC23-C42E96744F05}" srcId="{ADF5E0D4-E488-4C3C-9AE8-7207AB9DE707}" destId="{511619DE-AC14-4A59-8070-291C91AD520D}" srcOrd="0" destOrd="0" parTransId="{385E7F92-8E63-4D5D-A099-5BA193A03460}" sibTransId="{6CC5256B-7C6C-4EAB-A6D6-3EF536C2DD20}"/>
    <dgm:cxn modelId="{DB185C4A-5009-4726-A803-F605E04CDB9C}" type="presOf" srcId="{ADF5E0D4-E488-4C3C-9AE8-7207AB9DE707}" destId="{ABF2BD5F-2851-4834-8A8E-A3519F4EEC56}" srcOrd="0" destOrd="0" presId="urn:microsoft.com/office/officeart/2005/8/layout/hList1"/>
    <dgm:cxn modelId="{6410701A-7149-46C5-BC97-8A7514CF252C}" type="presOf" srcId="{511619DE-AC14-4A59-8070-291C91AD520D}" destId="{927885D4-36C4-49B1-9C74-6C9C64AFC7AD}" srcOrd="0" destOrd="0" presId="urn:microsoft.com/office/officeart/2005/8/layout/hList1"/>
    <dgm:cxn modelId="{E7B78F27-97D4-48D3-BF9C-1BAB8615616D}" type="presParOf" srcId="{ABF2BD5F-2851-4834-8A8E-A3519F4EEC56}" destId="{2473969B-948C-4F17-B90D-D67A705D51A4}" srcOrd="0" destOrd="0" presId="urn:microsoft.com/office/officeart/2005/8/layout/hList1"/>
    <dgm:cxn modelId="{AEE07EE6-DD60-4A3B-BD22-19B5136C3D44}" type="presParOf" srcId="{2473969B-948C-4F17-B90D-D67A705D51A4}" destId="{927885D4-36C4-49B1-9C74-6C9C64AFC7AD}" srcOrd="0" destOrd="0" presId="urn:microsoft.com/office/officeart/2005/8/layout/hList1"/>
    <dgm:cxn modelId="{22E518AD-8888-405F-AE24-50DA1D92AE43}" type="presParOf" srcId="{2473969B-948C-4F17-B90D-D67A705D51A4}" destId="{4644450A-AE18-406A-ACB7-0352483F1B80}" srcOrd="1" destOrd="0" presId="urn:microsoft.com/office/officeart/2005/8/layout/hList1"/>
  </dgm:cxnLst>
  <dgm:bg/>
  <dgm:whole/>
</dgm:dataModel>
</file>

<file path=ppt/diagrams/data6.xml><?xml version="1.0" encoding="utf-8"?>
<dgm:dataModel xmlns:dgm="http://schemas.openxmlformats.org/drawingml/2006/diagram" xmlns:a="http://schemas.openxmlformats.org/drawingml/2006/main">
  <dgm:ptLst>
    <dgm:pt modelId="{1E25FB62-E9BD-4C80-A1E3-EFDB3DAE6C1F}"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9B215EF2-F06B-4998-BE6F-AA765F7232F3}">
      <dgm:prSet/>
      <dgm:spPr/>
      <dgm:t>
        <a:bodyPr/>
        <a:lstStyle/>
        <a:p>
          <a:pPr rtl="0"/>
          <a:r>
            <a:rPr lang="en-US" dirty="0" smtClean="0"/>
            <a:t>Word Cloud for Positive reviews (Vader) </a:t>
          </a:r>
          <a:endParaRPr lang="en-US" dirty="0"/>
        </a:p>
      </dgm:t>
    </dgm:pt>
    <dgm:pt modelId="{055B770B-1ABE-4B7E-B8D3-C34B6667FCF1}" type="parTrans" cxnId="{6EFED76F-EE6B-468B-8652-D22DF1EA93A7}">
      <dgm:prSet/>
      <dgm:spPr/>
      <dgm:t>
        <a:bodyPr/>
        <a:lstStyle/>
        <a:p>
          <a:endParaRPr lang="en-US"/>
        </a:p>
      </dgm:t>
    </dgm:pt>
    <dgm:pt modelId="{C0205276-3E3A-42DE-9DCB-33CC05B19293}" type="sibTrans" cxnId="{6EFED76F-EE6B-468B-8652-D22DF1EA93A7}">
      <dgm:prSet/>
      <dgm:spPr/>
      <dgm:t>
        <a:bodyPr/>
        <a:lstStyle/>
        <a:p>
          <a:endParaRPr lang="en-US"/>
        </a:p>
      </dgm:t>
    </dgm:pt>
    <dgm:pt modelId="{8553B1CE-F7D1-48A2-A55D-4509E2353755}" type="pres">
      <dgm:prSet presAssocID="{1E25FB62-E9BD-4C80-A1E3-EFDB3DAE6C1F}" presName="Name0" presStyleCnt="0">
        <dgm:presLayoutVars>
          <dgm:dir/>
          <dgm:animLvl val="lvl"/>
          <dgm:resizeHandles val="exact"/>
        </dgm:presLayoutVars>
      </dgm:prSet>
      <dgm:spPr/>
    </dgm:pt>
    <dgm:pt modelId="{74C94991-7BAF-4186-B6ED-9A03D17C3604}" type="pres">
      <dgm:prSet presAssocID="{9B215EF2-F06B-4998-BE6F-AA765F7232F3}" presName="composite" presStyleCnt="0"/>
      <dgm:spPr/>
    </dgm:pt>
    <dgm:pt modelId="{8FE3C655-5921-46A6-932E-21BF91983180}" type="pres">
      <dgm:prSet presAssocID="{9B215EF2-F06B-4998-BE6F-AA765F7232F3}" presName="parTx" presStyleLbl="alignNode1" presStyleIdx="0" presStyleCnt="1">
        <dgm:presLayoutVars>
          <dgm:chMax val="0"/>
          <dgm:chPref val="0"/>
          <dgm:bulletEnabled val="1"/>
        </dgm:presLayoutVars>
      </dgm:prSet>
      <dgm:spPr/>
    </dgm:pt>
    <dgm:pt modelId="{89F74D24-EEE2-46DA-A814-A0D50EFDA252}" type="pres">
      <dgm:prSet presAssocID="{9B215EF2-F06B-4998-BE6F-AA765F7232F3}" presName="desTx" presStyleLbl="alignAccFollowNode1" presStyleIdx="0" presStyleCnt="1">
        <dgm:presLayoutVars>
          <dgm:bulletEnabled val="1"/>
        </dgm:presLayoutVars>
      </dgm:prSet>
      <dgm:spPr/>
    </dgm:pt>
  </dgm:ptLst>
  <dgm:cxnLst>
    <dgm:cxn modelId="{6EFED76F-EE6B-468B-8652-D22DF1EA93A7}" srcId="{1E25FB62-E9BD-4C80-A1E3-EFDB3DAE6C1F}" destId="{9B215EF2-F06B-4998-BE6F-AA765F7232F3}" srcOrd="0" destOrd="0" parTransId="{055B770B-1ABE-4B7E-B8D3-C34B6667FCF1}" sibTransId="{C0205276-3E3A-42DE-9DCB-33CC05B19293}"/>
    <dgm:cxn modelId="{350B8655-1130-4ADE-8880-55806FB96F59}" type="presOf" srcId="{9B215EF2-F06B-4998-BE6F-AA765F7232F3}" destId="{8FE3C655-5921-46A6-932E-21BF91983180}" srcOrd="0" destOrd="0" presId="urn:microsoft.com/office/officeart/2005/8/layout/hList1"/>
    <dgm:cxn modelId="{5EDB9994-762C-40BA-A6DA-9B4FDC9985C1}" type="presOf" srcId="{1E25FB62-E9BD-4C80-A1E3-EFDB3DAE6C1F}" destId="{8553B1CE-F7D1-48A2-A55D-4509E2353755}" srcOrd="0" destOrd="0" presId="urn:microsoft.com/office/officeart/2005/8/layout/hList1"/>
    <dgm:cxn modelId="{22F5AF72-6D47-48DC-A403-4A58AAC40A23}" type="presParOf" srcId="{8553B1CE-F7D1-48A2-A55D-4509E2353755}" destId="{74C94991-7BAF-4186-B6ED-9A03D17C3604}" srcOrd="0" destOrd="0" presId="urn:microsoft.com/office/officeart/2005/8/layout/hList1"/>
    <dgm:cxn modelId="{3E9A3ADC-85E8-4106-89C1-5855AFE9EB34}" type="presParOf" srcId="{74C94991-7BAF-4186-B6ED-9A03D17C3604}" destId="{8FE3C655-5921-46A6-932E-21BF91983180}" srcOrd="0" destOrd="0" presId="urn:microsoft.com/office/officeart/2005/8/layout/hList1"/>
    <dgm:cxn modelId="{4DFD0697-D037-48D4-8B90-ADB49BF85739}" type="presParOf" srcId="{74C94991-7BAF-4186-B6ED-9A03D17C3604}" destId="{89F74D24-EEE2-46DA-A814-A0D50EFDA252}" srcOrd="1" destOrd="0" presId="urn:microsoft.com/office/officeart/2005/8/layout/hList1"/>
  </dgm:cxnLst>
  <dgm:bg/>
  <dgm:whole/>
</dgm:dataModel>
</file>

<file path=ppt/diagrams/data7.xml><?xml version="1.0" encoding="utf-8"?>
<dgm:dataModel xmlns:dgm="http://schemas.openxmlformats.org/drawingml/2006/diagram" xmlns:a="http://schemas.openxmlformats.org/drawingml/2006/main">
  <dgm:ptLst>
    <dgm:pt modelId="{6223737A-066F-49D5-AD8F-4FC543305109}"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US"/>
        </a:p>
      </dgm:t>
    </dgm:pt>
    <dgm:pt modelId="{D213F837-CB71-4371-BCE7-54453CED6029}">
      <dgm:prSet/>
      <dgm:spPr/>
      <dgm:t>
        <a:bodyPr/>
        <a:lstStyle/>
        <a:p>
          <a:pPr rtl="0"/>
          <a:r>
            <a:rPr lang="en-US" b="1" i="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Visualization Gained from </a:t>
          </a:r>
          <a:r>
            <a:rPr lang="en-US" b="1" i="1" cap="none" spc="0"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TextBlob</a:t>
          </a:r>
          <a:endParaRPr lang="en-US" b="1" i="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dgm:t>
    </dgm:pt>
    <dgm:pt modelId="{54930AD4-0D46-4985-AF9F-D21DA72DD38F}" type="parTrans" cxnId="{20A84229-BBDE-46EE-AA1F-66ACFF19263B}">
      <dgm:prSet/>
      <dgm:spPr/>
      <dgm:t>
        <a:bodyPr/>
        <a:lstStyle/>
        <a:p>
          <a:endParaRPr lang="en-US"/>
        </a:p>
      </dgm:t>
    </dgm:pt>
    <dgm:pt modelId="{DCF91329-06FC-4CE8-A97D-8F2B65512F4D}" type="sibTrans" cxnId="{20A84229-BBDE-46EE-AA1F-66ACFF19263B}">
      <dgm:prSet/>
      <dgm:spPr/>
      <dgm:t>
        <a:bodyPr/>
        <a:lstStyle/>
        <a:p>
          <a:endParaRPr lang="en-US"/>
        </a:p>
      </dgm:t>
    </dgm:pt>
    <dgm:pt modelId="{92BCFC6F-2418-43D3-824B-ED6193D5B3CE}" type="pres">
      <dgm:prSet presAssocID="{6223737A-066F-49D5-AD8F-4FC543305109}" presName="Name0" presStyleCnt="0">
        <dgm:presLayoutVars>
          <dgm:dir/>
          <dgm:resizeHandles val="exact"/>
        </dgm:presLayoutVars>
      </dgm:prSet>
      <dgm:spPr/>
    </dgm:pt>
    <dgm:pt modelId="{897E27C0-C723-49F9-8CE0-51C4336A21F5}" type="pres">
      <dgm:prSet presAssocID="{D213F837-CB71-4371-BCE7-54453CED6029}" presName="node" presStyleLbl="node1" presStyleIdx="0" presStyleCnt="1">
        <dgm:presLayoutVars>
          <dgm:bulletEnabled val="1"/>
        </dgm:presLayoutVars>
      </dgm:prSet>
      <dgm:spPr/>
    </dgm:pt>
  </dgm:ptLst>
  <dgm:cxnLst>
    <dgm:cxn modelId="{20A84229-BBDE-46EE-AA1F-66ACFF19263B}" srcId="{6223737A-066F-49D5-AD8F-4FC543305109}" destId="{D213F837-CB71-4371-BCE7-54453CED6029}" srcOrd="0" destOrd="0" parTransId="{54930AD4-0D46-4985-AF9F-D21DA72DD38F}" sibTransId="{DCF91329-06FC-4CE8-A97D-8F2B65512F4D}"/>
    <dgm:cxn modelId="{EAC7087A-0BFB-4825-81C5-D97FEBDCBAA7}" type="presOf" srcId="{D213F837-CB71-4371-BCE7-54453CED6029}" destId="{897E27C0-C723-49F9-8CE0-51C4336A21F5}" srcOrd="0" destOrd="0" presId="urn:microsoft.com/office/officeart/2005/8/layout/process1"/>
    <dgm:cxn modelId="{D94A2E24-F25A-4089-82A1-2B4DB760CE74}" type="presOf" srcId="{6223737A-066F-49D5-AD8F-4FC543305109}" destId="{92BCFC6F-2418-43D3-824B-ED6193D5B3CE}" srcOrd="0" destOrd="0" presId="urn:microsoft.com/office/officeart/2005/8/layout/process1"/>
    <dgm:cxn modelId="{B1FDA3F2-790E-46AC-839C-19DCD293AF28}" type="presParOf" srcId="{92BCFC6F-2418-43D3-824B-ED6193D5B3CE}" destId="{897E27C0-C723-49F9-8CE0-51C4336A21F5}" srcOrd="0" destOrd="0" presId="urn:microsoft.com/office/officeart/2005/8/layout/process1"/>
  </dgm:cxnLst>
  <dgm:bg/>
  <dgm:whole/>
</dgm:dataModel>
</file>

<file path=ppt/diagrams/data8.xml><?xml version="1.0" encoding="utf-8"?>
<dgm:dataModel xmlns:dgm="http://schemas.openxmlformats.org/drawingml/2006/diagram" xmlns:a="http://schemas.openxmlformats.org/drawingml/2006/main">
  <dgm:ptLst>
    <dgm:pt modelId="{FEBF2D47-D91C-4448-B11A-B38CB403DEA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4159C4D-933F-4D51-9567-102D14DE6DEF}">
      <dgm:prSet/>
      <dgm:spPr/>
      <dgm:t>
        <a:bodyPr/>
        <a:lstStyle/>
        <a:p>
          <a:pPr rtl="0"/>
          <a:r>
            <a:rPr lang="en-US" dirty="0" smtClean="0"/>
            <a:t>Topic Modeling for Negative reviews using Word2Vec Model on </a:t>
          </a:r>
          <a:r>
            <a:rPr lang="en-US" dirty="0" err="1" smtClean="0"/>
            <a:t>TextBlob</a:t>
          </a:r>
          <a:endParaRPr lang="en-US" dirty="0"/>
        </a:p>
      </dgm:t>
    </dgm:pt>
    <dgm:pt modelId="{D1977569-AFEA-4EFE-8764-C5B3F0C79428}" type="parTrans" cxnId="{00D90506-1CF4-46F2-B5A8-B716686BF7A2}">
      <dgm:prSet/>
      <dgm:spPr/>
      <dgm:t>
        <a:bodyPr/>
        <a:lstStyle/>
        <a:p>
          <a:endParaRPr lang="en-US"/>
        </a:p>
      </dgm:t>
    </dgm:pt>
    <dgm:pt modelId="{1BC48291-92EB-4B47-A096-FB7821A75D85}" type="sibTrans" cxnId="{00D90506-1CF4-46F2-B5A8-B716686BF7A2}">
      <dgm:prSet/>
      <dgm:spPr/>
      <dgm:t>
        <a:bodyPr/>
        <a:lstStyle/>
        <a:p>
          <a:endParaRPr lang="en-US"/>
        </a:p>
      </dgm:t>
    </dgm:pt>
    <dgm:pt modelId="{565226FF-322C-4706-9E5D-7CAB43C32637}" type="pres">
      <dgm:prSet presAssocID="{FEBF2D47-D91C-4448-B11A-B38CB403DEA7}" presName="Name0" presStyleCnt="0">
        <dgm:presLayoutVars>
          <dgm:dir/>
          <dgm:animLvl val="lvl"/>
          <dgm:resizeHandles val="exact"/>
        </dgm:presLayoutVars>
      </dgm:prSet>
      <dgm:spPr/>
    </dgm:pt>
    <dgm:pt modelId="{56E3AD50-4863-4814-92A7-DA0763A6B2B8}" type="pres">
      <dgm:prSet presAssocID="{44159C4D-933F-4D51-9567-102D14DE6DEF}" presName="composite" presStyleCnt="0"/>
      <dgm:spPr/>
    </dgm:pt>
    <dgm:pt modelId="{1A8795AD-945E-46F3-B8B7-C1EB6F473600}" type="pres">
      <dgm:prSet presAssocID="{44159C4D-933F-4D51-9567-102D14DE6DEF}" presName="parTx" presStyleLbl="alignNode1" presStyleIdx="0" presStyleCnt="1">
        <dgm:presLayoutVars>
          <dgm:chMax val="0"/>
          <dgm:chPref val="0"/>
          <dgm:bulletEnabled val="1"/>
        </dgm:presLayoutVars>
      </dgm:prSet>
      <dgm:spPr/>
      <dgm:t>
        <a:bodyPr/>
        <a:lstStyle/>
        <a:p>
          <a:endParaRPr lang="en-US"/>
        </a:p>
      </dgm:t>
    </dgm:pt>
    <dgm:pt modelId="{2666BC05-CDBA-4E72-9683-063061A3F67F}" type="pres">
      <dgm:prSet presAssocID="{44159C4D-933F-4D51-9567-102D14DE6DEF}" presName="desTx" presStyleLbl="alignAccFollowNode1" presStyleIdx="0" presStyleCnt="1" custFlipVert="1" custScaleY="46415" custLinFactNeighborX="-8111" custLinFactNeighborY="-5665">
        <dgm:presLayoutVars>
          <dgm:bulletEnabled val="1"/>
        </dgm:presLayoutVars>
      </dgm:prSet>
      <dgm:spPr/>
    </dgm:pt>
  </dgm:ptLst>
  <dgm:cxnLst>
    <dgm:cxn modelId="{0683EAF5-199A-4ED8-A38F-9B7A8244FD4E}" type="presOf" srcId="{FEBF2D47-D91C-4448-B11A-B38CB403DEA7}" destId="{565226FF-322C-4706-9E5D-7CAB43C32637}" srcOrd="0" destOrd="0" presId="urn:microsoft.com/office/officeart/2005/8/layout/hList1"/>
    <dgm:cxn modelId="{768F4AC0-BBAC-4FB7-9F69-03B5BF150AF8}" type="presOf" srcId="{44159C4D-933F-4D51-9567-102D14DE6DEF}" destId="{1A8795AD-945E-46F3-B8B7-C1EB6F473600}" srcOrd="0" destOrd="0" presId="urn:microsoft.com/office/officeart/2005/8/layout/hList1"/>
    <dgm:cxn modelId="{00D90506-1CF4-46F2-B5A8-B716686BF7A2}" srcId="{FEBF2D47-D91C-4448-B11A-B38CB403DEA7}" destId="{44159C4D-933F-4D51-9567-102D14DE6DEF}" srcOrd="0" destOrd="0" parTransId="{D1977569-AFEA-4EFE-8764-C5B3F0C79428}" sibTransId="{1BC48291-92EB-4B47-A096-FB7821A75D85}"/>
    <dgm:cxn modelId="{D534D5FF-534E-4BA9-B235-EF16C8F55891}" type="presParOf" srcId="{565226FF-322C-4706-9E5D-7CAB43C32637}" destId="{56E3AD50-4863-4814-92A7-DA0763A6B2B8}" srcOrd="0" destOrd="0" presId="urn:microsoft.com/office/officeart/2005/8/layout/hList1"/>
    <dgm:cxn modelId="{94701F48-5B75-418C-B355-48CC72F73BA8}" type="presParOf" srcId="{56E3AD50-4863-4814-92A7-DA0763A6B2B8}" destId="{1A8795AD-945E-46F3-B8B7-C1EB6F473600}" srcOrd="0" destOrd="0" presId="urn:microsoft.com/office/officeart/2005/8/layout/hList1"/>
    <dgm:cxn modelId="{845DCDA7-AA9B-4BA4-973D-FAF0FECE20C1}" type="presParOf" srcId="{56E3AD50-4863-4814-92A7-DA0763A6B2B8}" destId="{2666BC05-CDBA-4E72-9683-063061A3F67F}" srcOrd="1" destOrd="0" presId="urn:microsoft.com/office/officeart/2005/8/layout/hList1"/>
  </dgm:cxnLst>
  <dgm:bg/>
  <dgm:whole/>
</dgm:dataModel>
</file>

<file path=ppt/diagrams/data9.xml><?xml version="1.0" encoding="utf-8"?>
<dgm:dataModel xmlns:dgm="http://schemas.openxmlformats.org/drawingml/2006/diagram" xmlns:a="http://schemas.openxmlformats.org/drawingml/2006/main">
  <dgm:ptLst>
    <dgm:pt modelId="{B74253AD-0476-42FF-878F-3A0B7653A6D7}"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12349A07-309E-45BB-A6EB-371524E48D28}">
      <dgm:prSet/>
      <dgm:spPr/>
      <dgm:t>
        <a:bodyPr/>
        <a:lstStyle/>
        <a:p>
          <a:pPr rtl="0"/>
          <a:r>
            <a:rPr lang="en-US" dirty="0" smtClean="0"/>
            <a:t>Word Cloud for Negative reviews (</a:t>
          </a:r>
          <a:r>
            <a:rPr lang="en-US" dirty="0" err="1" smtClean="0"/>
            <a:t>TextBlob</a:t>
          </a:r>
          <a:r>
            <a:rPr lang="en-US" dirty="0" smtClean="0"/>
            <a:t>) </a:t>
          </a:r>
          <a:endParaRPr lang="en-US" dirty="0"/>
        </a:p>
      </dgm:t>
    </dgm:pt>
    <dgm:pt modelId="{5F5CC95B-0A11-479D-9125-9B13B0EC6F03}" type="parTrans" cxnId="{2F090330-5C1A-47E4-B3CA-16D381863AED}">
      <dgm:prSet/>
      <dgm:spPr/>
      <dgm:t>
        <a:bodyPr/>
        <a:lstStyle/>
        <a:p>
          <a:endParaRPr lang="en-US"/>
        </a:p>
      </dgm:t>
    </dgm:pt>
    <dgm:pt modelId="{B62B9178-CFD2-426B-BB25-5FF655890B18}" type="sibTrans" cxnId="{2F090330-5C1A-47E4-B3CA-16D381863AED}">
      <dgm:prSet/>
      <dgm:spPr/>
      <dgm:t>
        <a:bodyPr/>
        <a:lstStyle/>
        <a:p>
          <a:endParaRPr lang="en-US"/>
        </a:p>
      </dgm:t>
    </dgm:pt>
    <dgm:pt modelId="{E4F0BF8C-F06F-46A2-A814-AECC89A1BA48}" type="pres">
      <dgm:prSet presAssocID="{B74253AD-0476-42FF-878F-3A0B7653A6D7}" presName="Name0" presStyleCnt="0">
        <dgm:presLayoutVars>
          <dgm:dir/>
          <dgm:animLvl val="lvl"/>
          <dgm:resizeHandles val="exact"/>
        </dgm:presLayoutVars>
      </dgm:prSet>
      <dgm:spPr/>
    </dgm:pt>
    <dgm:pt modelId="{87426776-EABD-4DE3-AA60-A52142DB92FD}" type="pres">
      <dgm:prSet presAssocID="{12349A07-309E-45BB-A6EB-371524E48D28}" presName="composite" presStyleCnt="0"/>
      <dgm:spPr/>
    </dgm:pt>
    <dgm:pt modelId="{CD0983DD-E1EA-4082-A909-3825DF9EA3D0}" type="pres">
      <dgm:prSet presAssocID="{12349A07-309E-45BB-A6EB-371524E48D28}" presName="parTx" presStyleLbl="alignNode1" presStyleIdx="0" presStyleCnt="1">
        <dgm:presLayoutVars>
          <dgm:chMax val="0"/>
          <dgm:chPref val="0"/>
          <dgm:bulletEnabled val="1"/>
        </dgm:presLayoutVars>
      </dgm:prSet>
      <dgm:spPr/>
    </dgm:pt>
    <dgm:pt modelId="{C2F239C3-3AA6-4E0B-9DAF-11828C42C00A}" type="pres">
      <dgm:prSet presAssocID="{12349A07-309E-45BB-A6EB-371524E48D28}" presName="desTx" presStyleLbl="alignAccFollowNode1" presStyleIdx="0" presStyleCnt="1">
        <dgm:presLayoutVars>
          <dgm:bulletEnabled val="1"/>
        </dgm:presLayoutVars>
      </dgm:prSet>
      <dgm:spPr/>
    </dgm:pt>
  </dgm:ptLst>
  <dgm:cxnLst>
    <dgm:cxn modelId="{1C57C720-23AA-4BC0-B4AB-DB7B8BFBF9EE}" type="presOf" srcId="{B74253AD-0476-42FF-878F-3A0B7653A6D7}" destId="{E4F0BF8C-F06F-46A2-A814-AECC89A1BA48}" srcOrd="0" destOrd="0" presId="urn:microsoft.com/office/officeart/2005/8/layout/hList1"/>
    <dgm:cxn modelId="{24402983-6674-4F25-959F-86793DE84A1A}" type="presOf" srcId="{12349A07-309E-45BB-A6EB-371524E48D28}" destId="{CD0983DD-E1EA-4082-A909-3825DF9EA3D0}" srcOrd="0" destOrd="0" presId="urn:microsoft.com/office/officeart/2005/8/layout/hList1"/>
    <dgm:cxn modelId="{2F090330-5C1A-47E4-B3CA-16D381863AED}" srcId="{B74253AD-0476-42FF-878F-3A0B7653A6D7}" destId="{12349A07-309E-45BB-A6EB-371524E48D28}" srcOrd="0" destOrd="0" parTransId="{5F5CC95B-0A11-479D-9125-9B13B0EC6F03}" sibTransId="{B62B9178-CFD2-426B-BB25-5FF655890B18}"/>
    <dgm:cxn modelId="{843B50B3-55C4-4F87-BECB-103FFFC0B852}" type="presParOf" srcId="{E4F0BF8C-F06F-46A2-A814-AECC89A1BA48}" destId="{87426776-EABD-4DE3-AA60-A52142DB92FD}" srcOrd="0" destOrd="0" presId="urn:microsoft.com/office/officeart/2005/8/layout/hList1"/>
    <dgm:cxn modelId="{A1CA90DE-D942-4967-8AD6-CAF8D4048D7C}" type="presParOf" srcId="{87426776-EABD-4DE3-AA60-A52142DB92FD}" destId="{CD0983DD-E1EA-4082-A909-3825DF9EA3D0}" srcOrd="0" destOrd="0" presId="urn:microsoft.com/office/officeart/2005/8/layout/hList1"/>
    <dgm:cxn modelId="{53E04ED2-8410-4883-B312-31DCB73D36FE}" type="presParOf" srcId="{87426776-EABD-4DE3-AA60-A52142DB92FD}" destId="{C2F239C3-3AA6-4E0B-9DAF-11828C42C00A}" srcOrd="1" destOrd="0" presId="urn:microsoft.com/office/officeart/2005/8/layout/hList1"/>
  </dgm:cxnLst>
  <dgm:bg/>
  <dgm:whole/>
</dgm:dataModel>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2F1C56-8A72-4858-851C-F15B634C74F2}"/>
              </a:ext>
            </a:extLst>
          </p:cNvPr>
          <p:cNvSpPr>
            <a:spLocks noGrp="1"/>
          </p:cNvSpPr>
          <p:nvPr>
            <p:ph type="ctrTitle"/>
          </p:nvPr>
        </p:nvSpPr>
        <p:spPr>
          <a:xfrm>
            <a:off x="1485900" y="1122362"/>
            <a:ext cx="8609322" cy="3744209"/>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3C1834EB-45A5-426C-824A-8F07CA8F6DBE}"/>
              </a:ext>
            </a:extLst>
          </p:cNvPr>
          <p:cNvSpPr>
            <a:spLocks noGrp="1"/>
          </p:cNvSpPr>
          <p:nvPr>
            <p:ph type="subTitle" idx="1"/>
          </p:nvPr>
        </p:nvSpPr>
        <p:spPr>
          <a:xfrm>
            <a:off x="1485900" y="5230134"/>
            <a:ext cx="46101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xmlns="" id="{293D55F2-5374-4778-B1EE-98996792D07B}"/>
              </a:ext>
            </a:extLst>
          </p:cNvPr>
          <p:cNvSpPr>
            <a:spLocks noGrp="1"/>
          </p:cNvSpPr>
          <p:nvPr>
            <p:ph type="dt" sz="half" idx="10"/>
          </p:nvPr>
        </p:nvSpPr>
        <p:spPr/>
        <p:txBody>
          <a:bodyPr/>
          <a:lstStyle/>
          <a:p>
            <a:fld id="{8C1E1FAD-7351-4908-963A-08EA8E4AB7A0}" type="datetimeFigureOut">
              <a:rPr lang="en-US" smtClean="0"/>
              <a:pPr/>
              <a:t>3/16/2024</a:t>
            </a:fld>
            <a:endParaRPr lang="en-US"/>
          </a:p>
        </p:txBody>
      </p:sp>
      <p:sp>
        <p:nvSpPr>
          <p:cNvPr id="5" name="Footer Placeholder 4">
            <a:extLst>
              <a:ext uri="{FF2B5EF4-FFF2-40B4-BE49-F238E27FC236}">
                <a16:creationId xmlns:a16="http://schemas.microsoft.com/office/drawing/2014/main" xmlns=""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6141F76-D956-4205-AD99-E91FD5FCC027}"/>
              </a:ext>
            </a:extLst>
          </p:cNvPr>
          <p:cNvSpPr>
            <a:spLocks noGrp="1"/>
          </p:cNvSpPr>
          <p:nvPr>
            <p:ph type="sldNum" sz="quarter" idx="12"/>
          </p:nvPr>
        </p:nvSpPr>
        <p:spPr/>
        <p:txBody>
          <a:bodyPr/>
          <a:lstStyle/>
          <a:p>
            <a:fld id="{1CF2D47E-0AF1-4C27-801F-64E3E5BF7F72}" type="slidenum">
              <a:rPr lang="en-US" smtClean="0"/>
              <a:pPr/>
              <a:t>‹#›</a:t>
            </a:fld>
            <a:endParaRPr lang="en-US"/>
          </a:p>
        </p:txBody>
      </p:sp>
    </p:spTree>
    <p:extLst>
      <p:ext uri="{BB962C8B-B14F-4D97-AF65-F5344CB8AC3E}">
        <p14:creationId xmlns:p14="http://schemas.microsoft.com/office/powerpoint/2010/main" xmlns="" val="33870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5977052-C8EA-459E-9E10-8EE28C50E166}"/>
              </a:ext>
            </a:extLst>
          </p:cNvPr>
          <p:cNvSpPr>
            <a:spLocks noGrp="1"/>
          </p:cNvSpPr>
          <p:nvPr>
            <p:ph type="dt" sz="half" idx="10"/>
          </p:nvPr>
        </p:nvSpPr>
        <p:spPr/>
        <p:txBody>
          <a:bodyPr/>
          <a:lstStyle/>
          <a:p>
            <a:fld id="{8C1E1FAD-7351-4908-963A-08EA8E4AB7A0}" type="datetimeFigureOut">
              <a:rPr lang="en-US" smtClean="0"/>
              <a:pPr/>
              <a:t>3/16/2024</a:t>
            </a:fld>
            <a:endParaRPr lang="en-US"/>
          </a:p>
        </p:txBody>
      </p:sp>
      <p:sp>
        <p:nvSpPr>
          <p:cNvPr id="5" name="Footer Placeholder 4">
            <a:extLst>
              <a:ext uri="{FF2B5EF4-FFF2-40B4-BE49-F238E27FC236}">
                <a16:creationId xmlns:a16="http://schemas.microsoft.com/office/drawing/2014/main" xmlns=""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354FED5-B228-4E3C-BFEE-0BC47D950694}"/>
              </a:ext>
            </a:extLst>
          </p:cNvPr>
          <p:cNvSpPr>
            <a:spLocks noGrp="1"/>
          </p:cNvSpPr>
          <p:nvPr>
            <p:ph type="sldNum" sz="quarter" idx="12"/>
          </p:nvPr>
        </p:nvSpPr>
        <p:spPr/>
        <p:txBody>
          <a:bodyPr/>
          <a:lstStyle/>
          <a:p>
            <a:fld id="{1CF2D47E-0AF1-4C27-801F-64E3E5BF7F72}" type="slidenum">
              <a:rPr lang="en-US" smtClean="0"/>
              <a:pPr/>
              <a:t>‹#›</a:t>
            </a:fld>
            <a:endParaRPr lang="en-US"/>
          </a:p>
        </p:txBody>
      </p:sp>
    </p:spTree>
    <p:extLst>
      <p:ext uri="{BB962C8B-B14F-4D97-AF65-F5344CB8AC3E}">
        <p14:creationId xmlns:p14="http://schemas.microsoft.com/office/powerpoint/2010/main" xmlns="" val="1907380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B0A243A-5463-4C65-85DA-03BECDAE63E2}"/>
              </a:ext>
            </a:extLst>
          </p:cNvPr>
          <p:cNvSpPr>
            <a:spLocks noGrp="1"/>
          </p:cNvSpPr>
          <p:nvPr>
            <p:ph type="title" orient="vert"/>
          </p:nvPr>
        </p:nvSpPr>
        <p:spPr>
          <a:xfrm>
            <a:off x="8831898" y="897973"/>
            <a:ext cx="2674301" cy="527898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xmlns="" id="{9E10153C-6948-4108-8FF1-033F66D4CABA}"/>
              </a:ext>
            </a:extLst>
          </p:cNvPr>
          <p:cNvSpPr>
            <a:spLocks noGrp="1"/>
          </p:cNvSpPr>
          <p:nvPr>
            <p:ph type="body" orient="vert" idx="1"/>
          </p:nvPr>
        </p:nvSpPr>
        <p:spPr>
          <a:xfrm>
            <a:off x="838200" y="854169"/>
            <a:ext cx="7734300" cy="532279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79345988-B24C-46FE-87B0-55D4FB7CBC42}"/>
              </a:ext>
            </a:extLst>
          </p:cNvPr>
          <p:cNvSpPr>
            <a:spLocks noGrp="1"/>
          </p:cNvSpPr>
          <p:nvPr>
            <p:ph type="dt" sz="half" idx="10"/>
          </p:nvPr>
        </p:nvSpPr>
        <p:spPr/>
        <p:txBody>
          <a:bodyPr/>
          <a:lstStyle/>
          <a:p>
            <a:fld id="{8C1E1FAD-7351-4908-963A-08EA8E4AB7A0}" type="datetimeFigureOut">
              <a:rPr lang="en-US" smtClean="0"/>
              <a:pPr/>
              <a:t>3/16/2024</a:t>
            </a:fld>
            <a:endParaRPr lang="en-US"/>
          </a:p>
        </p:txBody>
      </p:sp>
      <p:sp>
        <p:nvSpPr>
          <p:cNvPr id="5" name="Footer Placeholder 4">
            <a:extLst>
              <a:ext uri="{FF2B5EF4-FFF2-40B4-BE49-F238E27FC236}">
                <a16:creationId xmlns:a16="http://schemas.microsoft.com/office/drawing/2014/main" xmlns=""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081E3DB-BDAB-40CA-ABA3-A3662C06881F}"/>
              </a:ext>
            </a:extLst>
          </p:cNvPr>
          <p:cNvSpPr>
            <a:spLocks noGrp="1"/>
          </p:cNvSpPr>
          <p:nvPr>
            <p:ph type="sldNum" sz="quarter" idx="12"/>
          </p:nvPr>
        </p:nvSpPr>
        <p:spPr/>
        <p:txBody>
          <a:bodyPr/>
          <a:lstStyle/>
          <a:p>
            <a:fld id="{1CF2D47E-0AF1-4C27-801F-64E3E5BF7F72}" type="slidenum">
              <a:rPr lang="en-US" smtClean="0"/>
              <a:pPr/>
              <a:t>‹#›</a:t>
            </a:fld>
            <a:endParaRPr lang="en-US"/>
          </a:p>
        </p:txBody>
      </p:sp>
    </p:spTree>
    <p:extLst>
      <p:ext uri="{BB962C8B-B14F-4D97-AF65-F5344CB8AC3E}">
        <p14:creationId xmlns:p14="http://schemas.microsoft.com/office/powerpoint/2010/main" xmlns="" val="2335968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911A1B-E09A-4F93-BC68-B160114AFCE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xmlns=""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385CF91C-8771-4949-A397-928A5743EBC7}"/>
              </a:ext>
            </a:extLst>
          </p:cNvPr>
          <p:cNvSpPr>
            <a:spLocks noGrp="1"/>
          </p:cNvSpPr>
          <p:nvPr>
            <p:ph type="dt" sz="half" idx="10"/>
          </p:nvPr>
        </p:nvSpPr>
        <p:spPr/>
        <p:txBody>
          <a:bodyPr/>
          <a:lstStyle/>
          <a:p>
            <a:fld id="{8C1E1FAD-7351-4908-963A-08EA8E4AB7A0}" type="datetimeFigureOut">
              <a:rPr lang="en-US" smtClean="0"/>
              <a:pPr/>
              <a:t>3/16/2024</a:t>
            </a:fld>
            <a:endParaRPr lang="en-US"/>
          </a:p>
        </p:txBody>
      </p:sp>
      <p:sp>
        <p:nvSpPr>
          <p:cNvPr id="5" name="Footer Placeholder 4">
            <a:extLst>
              <a:ext uri="{FF2B5EF4-FFF2-40B4-BE49-F238E27FC236}">
                <a16:creationId xmlns:a16="http://schemas.microsoft.com/office/drawing/2014/main" xmlns=""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2497152-BD97-4A72-8B07-CD2BC57B84F6}"/>
              </a:ext>
            </a:extLst>
          </p:cNvPr>
          <p:cNvSpPr>
            <a:spLocks noGrp="1"/>
          </p:cNvSpPr>
          <p:nvPr>
            <p:ph type="sldNum" sz="quarter" idx="12"/>
          </p:nvPr>
        </p:nvSpPr>
        <p:spPr/>
        <p:txBody>
          <a:bodyPr/>
          <a:lstStyle/>
          <a:p>
            <a:fld id="{1CF2D47E-0AF1-4C27-801F-64E3E5BF7F72}" type="slidenum">
              <a:rPr lang="en-US" smtClean="0"/>
              <a:pPr/>
              <a:t>‹#›</a:t>
            </a:fld>
            <a:endParaRPr lang="en-US"/>
          </a:p>
        </p:txBody>
      </p:sp>
    </p:spTree>
    <p:extLst>
      <p:ext uri="{BB962C8B-B14F-4D97-AF65-F5344CB8AC3E}">
        <p14:creationId xmlns:p14="http://schemas.microsoft.com/office/powerpoint/2010/main" xmlns="" val="3415804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xmlns=""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xmlns="" id="{DE815BFB-5D28-4ABE-AD37-0C6C3FD949FE}"/>
              </a:ext>
            </a:extLst>
          </p:cNvPr>
          <p:cNvSpPr>
            <a:spLocks noGrp="1"/>
          </p:cNvSpPr>
          <p:nvPr>
            <p:ph type="dt" sz="half" idx="10"/>
          </p:nvPr>
        </p:nvSpPr>
        <p:spPr/>
        <p:txBody>
          <a:bodyPr/>
          <a:lstStyle/>
          <a:p>
            <a:fld id="{8C1E1FAD-7351-4908-963A-08EA8E4AB7A0}" type="datetimeFigureOut">
              <a:rPr lang="en-US" smtClean="0"/>
              <a:pPr/>
              <a:t>3/16/2024</a:t>
            </a:fld>
            <a:endParaRPr lang="en-US"/>
          </a:p>
        </p:txBody>
      </p:sp>
      <p:sp>
        <p:nvSpPr>
          <p:cNvPr id="5" name="Footer Placeholder 4">
            <a:extLst>
              <a:ext uri="{FF2B5EF4-FFF2-40B4-BE49-F238E27FC236}">
                <a16:creationId xmlns:a16="http://schemas.microsoft.com/office/drawing/2014/main" xmlns=""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4327ADF-48C9-49CF-BD4D-82399BF64AD3}"/>
              </a:ext>
            </a:extLst>
          </p:cNvPr>
          <p:cNvSpPr>
            <a:spLocks noGrp="1"/>
          </p:cNvSpPr>
          <p:nvPr>
            <p:ph type="sldNum" sz="quarter" idx="12"/>
          </p:nvPr>
        </p:nvSpPr>
        <p:spPr/>
        <p:txBody>
          <a:bodyPr/>
          <a:lstStyle/>
          <a:p>
            <a:fld id="{1CF2D47E-0AF1-4C27-801F-64E3E5BF7F72}" type="slidenum">
              <a:rPr lang="en-US" smtClean="0"/>
              <a:pPr/>
              <a:t>‹#›</a:t>
            </a:fld>
            <a:endParaRPr lang="en-US"/>
          </a:p>
        </p:txBody>
      </p:sp>
    </p:spTree>
    <p:extLst>
      <p:ext uri="{BB962C8B-B14F-4D97-AF65-F5344CB8AC3E}">
        <p14:creationId xmlns:p14="http://schemas.microsoft.com/office/powerpoint/2010/main" xmlns="" val="3338309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A987C14-52AB-4AAC-9038-29CF58EA6EA8}"/>
              </a:ext>
            </a:extLst>
          </p:cNvPr>
          <p:cNvSpPr>
            <a:spLocks noGrp="1"/>
          </p:cNvSpPr>
          <p:nvPr>
            <p:ph sz="half" idx="1"/>
          </p:nvPr>
        </p:nvSpPr>
        <p:spPr>
          <a:xfrm>
            <a:off x="1219200" y="2168278"/>
            <a:ext cx="4702921"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xmlns="" id="{ECB2E45A-DCC0-4701-9D67-EF56AECE3432}"/>
              </a:ext>
            </a:extLst>
          </p:cNvPr>
          <p:cNvSpPr>
            <a:spLocks noGrp="1"/>
          </p:cNvSpPr>
          <p:nvPr>
            <p:ph sz="half" idx="2"/>
          </p:nvPr>
        </p:nvSpPr>
        <p:spPr>
          <a:xfrm>
            <a:off x="6269880" y="2168278"/>
            <a:ext cx="4782699"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xmlns="" id="{11AF0813-A167-4D17-AA79-07BD9765FE0D}"/>
              </a:ext>
            </a:extLst>
          </p:cNvPr>
          <p:cNvSpPr>
            <a:spLocks noGrp="1"/>
          </p:cNvSpPr>
          <p:nvPr>
            <p:ph type="dt" sz="half" idx="10"/>
          </p:nvPr>
        </p:nvSpPr>
        <p:spPr/>
        <p:txBody>
          <a:bodyPr/>
          <a:lstStyle/>
          <a:p>
            <a:fld id="{8C1E1FAD-7351-4908-963A-08EA8E4AB7A0}" type="datetimeFigureOut">
              <a:rPr lang="en-US" smtClean="0"/>
              <a:pPr/>
              <a:t>3/16/2024</a:t>
            </a:fld>
            <a:endParaRPr lang="en-US"/>
          </a:p>
        </p:txBody>
      </p:sp>
      <p:sp>
        <p:nvSpPr>
          <p:cNvPr id="6" name="Footer Placeholder 5">
            <a:extLst>
              <a:ext uri="{FF2B5EF4-FFF2-40B4-BE49-F238E27FC236}">
                <a16:creationId xmlns:a16="http://schemas.microsoft.com/office/drawing/2014/main" xmlns=""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7949AB7-007E-4D4D-A2C1-2C5C3310C0B6}"/>
              </a:ext>
            </a:extLst>
          </p:cNvPr>
          <p:cNvSpPr>
            <a:spLocks noGrp="1"/>
          </p:cNvSpPr>
          <p:nvPr>
            <p:ph type="sldNum" sz="quarter" idx="12"/>
          </p:nvPr>
        </p:nvSpPr>
        <p:spPr/>
        <p:txBody>
          <a:bodyPr/>
          <a:lstStyle/>
          <a:p>
            <a:fld id="{1CF2D47E-0AF1-4C27-801F-64E3E5BF7F72}" type="slidenum">
              <a:rPr lang="en-US" smtClean="0"/>
              <a:pPr/>
              <a:t>‹#›</a:t>
            </a:fld>
            <a:endParaRPr lang="en-US"/>
          </a:p>
        </p:txBody>
      </p:sp>
    </p:spTree>
    <p:extLst>
      <p:ext uri="{BB962C8B-B14F-4D97-AF65-F5344CB8AC3E}">
        <p14:creationId xmlns:p14="http://schemas.microsoft.com/office/powerpoint/2010/main" xmlns="" val="1609241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2B0184-BDFD-48DE-B858-B81887BFD302}"/>
              </a:ext>
            </a:extLst>
          </p:cNvPr>
          <p:cNvSpPr>
            <a:spLocks noGrp="1"/>
          </p:cNvSpPr>
          <p:nvPr>
            <p:ph type="title"/>
          </p:nvPr>
        </p:nvSpPr>
        <p:spPr>
          <a:xfrm>
            <a:off x="1219200" y="365125"/>
            <a:ext cx="9753599" cy="15779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xmlns="" id="{1724FEB2-6EEC-49D4-9466-0F7A6EDB0CB6}"/>
              </a:ext>
            </a:extLst>
          </p:cNvPr>
          <p:cNvSpPr>
            <a:spLocks noGrp="1"/>
          </p:cNvSpPr>
          <p:nvPr>
            <p:ph type="body" idx="1"/>
          </p:nvPr>
        </p:nvSpPr>
        <p:spPr>
          <a:xfrm>
            <a:off x="1219201" y="2109789"/>
            <a:ext cx="4507931"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xmlns="" id="{CBDE8CF0-BAB6-4BF2-836F-FED0AF88A8AA}"/>
              </a:ext>
            </a:extLst>
          </p:cNvPr>
          <p:cNvSpPr>
            <a:spLocks noGrp="1"/>
          </p:cNvSpPr>
          <p:nvPr>
            <p:ph sz="half" idx="2"/>
          </p:nvPr>
        </p:nvSpPr>
        <p:spPr>
          <a:xfrm>
            <a:off x="1219201" y="3063530"/>
            <a:ext cx="4507930"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xmlns="" id="{5F0751AB-FCF0-450B-A6DF-9B9A2AD2C24A}"/>
              </a:ext>
            </a:extLst>
          </p:cNvPr>
          <p:cNvSpPr>
            <a:spLocks noGrp="1"/>
          </p:cNvSpPr>
          <p:nvPr>
            <p:ph type="body" sz="quarter" idx="3"/>
          </p:nvPr>
        </p:nvSpPr>
        <p:spPr>
          <a:xfrm>
            <a:off x="6464867" y="2109789"/>
            <a:ext cx="4507932"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xmlns="" id="{7D3898E7-3130-4CE6-AA11-C9CC8214EA1D}"/>
              </a:ext>
            </a:extLst>
          </p:cNvPr>
          <p:cNvSpPr>
            <a:spLocks noGrp="1"/>
          </p:cNvSpPr>
          <p:nvPr>
            <p:ph sz="quarter" idx="4"/>
          </p:nvPr>
        </p:nvSpPr>
        <p:spPr>
          <a:xfrm>
            <a:off x="6464867" y="3063530"/>
            <a:ext cx="4507932"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xmlns="" id="{55D85675-9678-4CB3-9AAB-D727D2B58E7A}"/>
              </a:ext>
            </a:extLst>
          </p:cNvPr>
          <p:cNvSpPr>
            <a:spLocks noGrp="1"/>
          </p:cNvSpPr>
          <p:nvPr>
            <p:ph type="dt" sz="half" idx="10"/>
          </p:nvPr>
        </p:nvSpPr>
        <p:spPr/>
        <p:txBody>
          <a:bodyPr/>
          <a:lstStyle/>
          <a:p>
            <a:fld id="{8C1E1FAD-7351-4908-963A-08EA8E4AB7A0}" type="datetimeFigureOut">
              <a:rPr lang="en-US" smtClean="0"/>
              <a:pPr/>
              <a:t>3/16/2024</a:t>
            </a:fld>
            <a:endParaRPr lang="en-US"/>
          </a:p>
        </p:txBody>
      </p:sp>
      <p:sp>
        <p:nvSpPr>
          <p:cNvPr id="8" name="Footer Placeholder 7">
            <a:extLst>
              <a:ext uri="{FF2B5EF4-FFF2-40B4-BE49-F238E27FC236}">
                <a16:creationId xmlns:a16="http://schemas.microsoft.com/office/drawing/2014/main" xmlns=""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8B69738E-5865-473C-BAFB-BDB385C06931}"/>
              </a:ext>
            </a:extLst>
          </p:cNvPr>
          <p:cNvSpPr>
            <a:spLocks noGrp="1"/>
          </p:cNvSpPr>
          <p:nvPr>
            <p:ph type="sldNum" sz="quarter" idx="12"/>
          </p:nvPr>
        </p:nvSpPr>
        <p:spPr/>
        <p:txBody>
          <a:bodyPr/>
          <a:lstStyle/>
          <a:p>
            <a:fld id="{1CF2D47E-0AF1-4C27-801F-64E3E5BF7F72}" type="slidenum">
              <a:rPr lang="en-US" smtClean="0"/>
              <a:pPr/>
              <a:t>‹#›</a:t>
            </a:fld>
            <a:endParaRPr lang="en-US"/>
          </a:p>
        </p:txBody>
      </p:sp>
    </p:spTree>
    <p:extLst>
      <p:ext uri="{BB962C8B-B14F-4D97-AF65-F5344CB8AC3E}">
        <p14:creationId xmlns:p14="http://schemas.microsoft.com/office/powerpoint/2010/main" xmlns="" val="1346930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97AC40-59FF-4CE3-B49C-C824A784C5F7}"/>
              </a:ext>
            </a:extLst>
          </p:cNvPr>
          <p:cNvSpPr>
            <a:spLocks noGrp="1"/>
          </p:cNvSpPr>
          <p:nvPr>
            <p:ph type="title"/>
          </p:nvPr>
        </p:nvSpPr>
        <p:spPr>
          <a:xfrm>
            <a:off x="1219200" y="365125"/>
            <a:ext cx="9493249" cy="1577975"/>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xmlns="" id="{F92FAB63-E9CE-4359-A54B-07AC7E9BBAE3}"/>
              </a:ext>
            </a:extLst>
          </p:cNvPr>
          <p:cNvSpPr>
            <a:spLocks noGrp="1"/>
          </p:cNvSpPr>
          <p:nvPr>
            <p:ph type="dt" sz="half" idx="10"/>
          </p:nvPr>
        </p:nvSpPr>
        <p:spPr/>
        <p:txBody>
          <a:bodyPr/>
          <a:lstStyle/>
          <a:p>
            <a:fld id="{8C1E1FAD-7351-4908-963A-08EA8E4AB7A0}" type="datetimeFigureOut">
              <a:rPr lang="en-US" smtClean="0"/>
              <a:pPr/>
              <a:t>3/16/2024</a:t>
            </a:fld>
            <a:endParaRPr lang="en-US"/>
          </a:p>
        </p:txBody>
      </p:sp>
      <p:sp>
        <p:nvSpPr>
          <p:cNvPr id="4" name="Footer Placeholder 3">
            <a:extLst>
              <a:ext uri="{FF2B5EF4-FFF2-40B4-BE49-F238E27FC236}">
                <a16:creationId xmlns:a16="http://schemas.microsoft.com/office/drawing/2014/main" xmlns=""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0F1768E0-4535-4B0D-8B94-4C10740B0A6B}"/>
              </a:ext>
            </a:extLst>
          </p:cNvPr>
          <p:cNvSpPr>
            <a:spLocks noGrp="1"/>
          </p:cNvSpPr>
          <p:nvPr>
            <p:ph type="sldNum" sz="quarter" idx="12"/>
          </p:nvPr>
        </p:nvSpPr>
        <p:spPr/>
        <p:txBody>
          <a:bodyPr/>
          <a:lstStyle/>
          <a:p>
            <a:fld id="{1CF2D47E-0AF1-4C27-801F-64E3E5BF7F72}" type="slidenum">
              <a:rPr lang="en-US" smtClean="0"/>
              <a:pPr/>
              <a:t>‹#›</a:t>
            </a:fld>
            <a:endParaRPr lang="en-US"/>
          </a:p>
        </p:txBody>
      </p:sp>
    </p:spTree>
    <p:extLst>
      <p:ext uri="{BB962C8B-B14F-4D97-AF65-F5344CB8AC3E}">
        <p14:creationId xmlns:p14="http://schemas.microsoft.com/office/powerpoint/2010/main" xmlns="" val="965326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84678E3-D115-4E49-9ECB-656CF2319E94}"/>
              </a:ext>
            </a:extLst>
          </p:cNvPr>
          <p:cNvSpPr>
            <a:spLocks noGrp="1"/>
          </p:cNvSpPr>
          <p:nvPr>
            <p:ph type="dt" sz="half" idx="10"/>
          </p:nvPr>
        </p:nvSpPr>
        <p:spPr/>
        <p:txBody>
          <a:bodyPr/>
          <a:lstStyle/>
          <a:p>
            <a:fld id="{8C1E1FAD-7351-4908-963A-08EA8E4AB7A0}" type="datetimeFigureOut">
              <a:rPr lang="en-US" smtClean="0"/>
              <a:pPr/>
              <a:t>3/16/2024</a:t>
            </a:fld>
            <a:endParaRPr lang="en-US"/>
          </a:p>
        </p:txBody>
      </p:sp>
      <p:sp>
        <p:nvSpPr>
          <p:cNvPr id="3" name="Footer Placeholder 2">
            <a:extLst>
              <a:ext uri="{FF2B5EF4-FFF2-40B4-BE49-F238E27FC236}">
                <a16:creationId xmlns:a16="http://schemas.microsoft.com/office/drawing/2014/main" xmlns=""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A480318A-245C-4841-AB57-CEC5CC124D02}"/>
              </a:ext>
            </a:extLst>
          </p:cNvPr>
          <p:cNvSpPr>
            <a:spLocks noGrp="1"/>
          </p:cNvSpPr>
          <p:nvPr>
            <p:ph type="sldNum" sz="quarter" idx="12"/>
          </p:nvPr>
        </p:nvSpPr>
        <p:spPr/>
        <p:txBody>
          <a:bodyPr/>
          <a:lstStyle/>
          <a:p>
            <a:fld id="{1CF2D47E-0AF1-4C27-801F-64E3E5BF7F72}" type="slidenum">
              <a:rPr lang="en-US" smtClean="0"/>
              <a:pPr/>
              <a:t>‹#›</a:t>
            </a:fld>
            <a:endParaRPr lang="en-US"/>
          </a:p>
        </p:txBody>
      </p:sp>
    </p:spTree>
    <p:extLst>
      <p:ext uri="{BB962C8B-B14F-4D97-AF65-F5344CB8AC3E}">
        <p14:creationId xmlns:p14="http://schemas.microsoft.com/office/powerpoint/2010/main" xmlns="" val="4031325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xmlns=""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xmlns=""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xmlns="" id="{AF3EFD71-2ACA-4041-9EA2-86E7B81C314D}"/>
              </a:ext>
            </a:extLst>
          </p:cNvPr>
          <p:cNvSpPr>
            <a:spLocks noGrp="1"/>
          </p:cNvSpPr>
          <p:nvPr>
            <p:ph type="dt" sz="half" idx="10"/>
          </p:nvPr>
        </p:nvSpPr>
        <p:spPr/>
        <p:txBody>
          <a:bodyPr/>
          <a:lstStyle/>
          <a:p>
            <a:fld id="{8C1E1FAD-7351-4908-963A-08EA8E4AB7A0}" type="datetimeFigureOut">
              <a:rPr lang="en-US" smtClean="0"/>
              <a:pPr/>
              <a:t>3/16/2024</a:t>
            </a:fld>
            <a:endParaRPr lang="en-US"/>
          </a:p>
        </p:txBody>
      </p:sp>
      <p:sp>
        <p:nvSpPr>
          <p:cNvPr id="6" name="Footer Placeholder 5">
            <a:extLst>
              <a:ext uri="{FF2B5EF4-FFF2-40B4-BE49-F238E27FC236}">
                <a16:creationId xmlns:a16="http://schemas.microsoft.com/office/drawing/2014/main" xmlns=""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34D63845-314D-499C-BB75-CE9162BE6EEB}"/>
              </a:ext>
            </a:extLst>
          </p:cNvPr>
          <p:cNvSpPr>
            <a:spLocks noGrp="1"/>
          </p:cNvSpPr>
          <p:nvPr>
            <p:ph type="sldNum" sz="quarter" idx="12"/>
          </p:nvPr>
        </p:nvSpPr>
        <p:spPr/>
        <p:txBody>
          <a:bodyPr/>
          <a:lstStyle/>
          <a:p>
            <a:fld id="{1CF2D47E-0AF1-4C27-801F-64E3E5BF7F72}" type="slidenum">
              <a:rPr lang="en-US" smtClean="0"/>
              <a:pPr/>
              <a:t>‹#›</a:t>
            </a:fld>
            <a:endParaRPr lang="en-US"/>
          </a:p>
        </p:txBody>
      </p:sp>
    </p:spTree>
    <p:extLst>
      <p:ext uri="{BB962C8B-B14F-4D97-AF65-F5344CB8AC3E}">
        <p14:creationId xmlns:p14="http://schemas.microsoft.com/office/powerpoint/2010/main" xmlns="" val="3730487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dirty="0"/>
              <a:t>Click to edit Master title style</a:t>
            </a:r>
          </a:p>
        </p:txBody>
      </p:sp>
      <p:sp>
        <p:nvSpPr>
          <p:cNvPr id="3" name="Picture Placeholder 2">
            <a:extLst>
              <a:ext uri="{FF2B5EF4-FFF2-40B4-BE49-F238E27FC236}">
                <a16:creationId xmlns:a16="http://schemas.microsoft.com/office/drawing/2014/main" xmlns=""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xmlns=""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xmlns="" id="{EF8BCDD2-4389-41FA-BE68-6805E3290FCE}"/>
              </a:ext>
            </a:extLst>
          </p:cNvPr>
          <p:cNvSpPr>
            <a:spLocks noGrp="1"/>
          </p:cNvSpPr>
          <p:nvPr>
            <p:ph type="dt" sz="half" idx="10"/>
          </p:nvPr>
        </p:nvSpPr>
        <p:spPr/>
        <p:txBody>
          <a:bodyPr/>
          <a:lstStyle/>
          <a:p>
            <a:fld id="{8C1E1FAD-7351-4908-963A-08EA8E4AB7A0}" type="datetimeFigureOut">
              <a:rPr lang="en-US" smtClean="0"/>
              <a:pPr/>
              <a:t>3/16/2024</a:t>
            </a:fld>
            <a:endParaRPr lang="en-US"/>
          </a:p>
        </p:txBody>
      </p:sp>
      <p:sp>
        <p:nvSpPr>
          <p:cNvPr id="6" name="Footer Placeholder 5">
            <a:extLst>
              <a:ext uri="{FF2B5EF4-FFF2-40B4-BE49-F238E27FC236}">
                <a16:creationId xmlns:a16="http://schemas.microsoft.com/office/drawing/2014/main" xmlns=""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33A7339F-1169-4FB1-8FAA-781335ECB2AB}"/>
              </a:ext>
            </a:extLst>
          </p:cNvPr>
          <p:cNvSpPr>
            <a:spLocks noGrp="1"/>
          </p:cNvSpPr>
          <p:nvPr>
            <p:ph type="sldNum" sz="quarter" idx="12"/>
          </p:nvPr>
        </p:nvSpPr>
        <p:spPr/>
        <p:txBody>
          <a:bodyPr/>
          <a:lstStyle/>
          <a:p>
            <a:fld id="{1CF2D47E-0AF1-4C27-801F-64E3E5BF7F72}" type="slidenum">
              <a:rPr lang="en-US" smtClean="0"/>
              <a:pPr/>
              <a:t>‹#›</a:t>
            </a:fld>
            <a:endParaRPr lang="en-US"/>
          </a:p>
        </p:txBody>
      </p:sp>
    </p:spTree>
    <p:extLst>
      <p:ext uri="{BB962C8B-B14F-4D97-AF65-F5344CB8AC3E}">
        <p14:creationId xmlns:p14="http://schemas.microsoft.com/office/powerpoint/2010/main" xmlns="" val="1991324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xmlns="" id="{E1F77F62-7300-4B81-8F9B-D040A0EE1797}"/>
              </a:ext>
            </a:extLst>
          </p:cNvPr>
          <p:cNvSpPr>
            <a:spLocks noGrp="1"/>
          </p:cNvSpPr>
          <p:nvPr>
            <p:ph type="body" idx="1"/>
          </p:nvPr>
        </p:nvSpPr>
        <p:spPr>
          <a:xfrm>
            <a:off x="1219200" y="2318032"/>
            <a:ext cx="9493250" cy="385416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B6252CF0-2C7E-4A4C-BD7E-B7CEFF0DC458}"/>
              </a:ext>
            </a:extLst>
          </p:cNvPr>
          <p:cNvSpPr>
            <a:spLocks noGrp="1"/>
          </p:cNvSpPr>
          <p:nvPr>
            <p:ph type="dt" sz="half" idx="2"/>
          </p:nvPr>
        </p:nvSpPr>
        <p:spPr>
          <a:xfrm rot="16200000">
            <a:off x="-1029207" y="4680813"/>
            <a:ext cx="2758330" cy="365125"/>
          </a:xfrm>
          <a:prstGeom prst="rect">
            <a:avLst/>
          </a:prstGeom>
        </p:spPr>
        <p:txBody>
          <a:bodyPr vert="horz" lIns="91440" tIns="45720" rIns="91440" bIns="45720" rtlCol="0" anchor="ctr"/>
          <a:lstStyle>
            <a:lvl1pPr algn="l">
              <a:defRPr sz="1100">
                <a:solidFill>
                  <a:schemeClr val="tx1"/>
                </a:solidFill>
              </a:defRPr>
            </a:lvl1pPr>
          </a:lstStyle>
          <a:p>
            <a:fld id="{8C1E1FAD-7351-4908-963A-08EA8E4AB7A0}" type="datetimeFigureOut">
              <a:rPr lang="en-US" smtClean="0"/>
              <a:pPr/>
              <a:t>3/16/2024</a:t>
            </a:fld>
            <a:endParaRPr lang="en-US"/>
          </a:p>
        </p:txBody>
      </p:sp>
      <p:sp>
        <p:nvSpPr>
          <p:cNvPr id="5" name="Footer Placeholder 4">
            <a:extLst>
              <a:ext uri="{FF2B5EF4-FFF2-40B4-BE49-F238E27FC236}">
                <a16:creationId xmlns:a16="http://schemas.microsoft.com/office/drawing/2014/main" xmlns="" id="{D2B49E98-61B4-4398-B18F-534336EA1747}"/>
              </a:ext>
            </a:extLst>
          </p:cNvPr>
          <p:cNvSpPr>
            <a:spLocks noGrp="1"/>
          </p:cNvSpPr>
          <p:nvPr>
            <p:ph type="ftr" sz="quarter" idx="3"/>
          </p:nvPr>
        </p:nvSpPr>
        <p:spPr>
          <a:xfrm>
            <a:off x="661112" y="6356350"/>
            <a:ext cx="5509684" cy="365125"/>
          </a:xfrm>
          <a:prstGeom prst="rect">
            <a:avLst/>
          </a:prstGeom>
        </p:spPr>
        <p:txBody>
          <a:bodyPr vert="horz" lIns="91440" tIns="45720" rIns="91440" bIns="45720" rtlCol="0" anchor="ctr"/>
          <a:lstStyle>
            <a:lvl1pPr algn="l">
              <a:defRPr sz="1100">
                <a:solidFill>
                  <a:schemeClr val="tx1"/>
                </a:solidFill>
              </a:defRPr>
            </a:lvl1pPr>
          </a:lstStyle>
          <a:p>
            <a:endParaRPr lang="en-US"/>
          </a:p>
        </p:txBody>
      </p:sp>
      <p:sp>
        <p:nvSpPr>
          <p:cNvPr id="6" name="Slide Number Placeholder 5">
            <a:extLst>
              <a:ext uri="{FF2B5EF4-FFF2-40B4-BE49-F238E27FC236}">
                <a16:creationId xmlns:a16="http://schemas.microsoft.com/office/drawing/2014/main" xmlns="" id="{A676DC5D-5820-4314-ADE6-9CD1C7D4AB68}"/>
              </a:ext>
            </a:extLst>
          </p:cNvPr>
          <p:cNvSpPr>
            <a:spLocks noGrp="1"/>
          </p:cNvSpPr>
          <p:nvPr>
            <p:ph type="sldNum" sz="quarter" idx="4"/>
          </p:nvPr>
        </p:nvSpPr>
        <p:spPr>
          <a:xfrm>
            <a:off x="10905482" y="6356350"/>
            <a:ext cx="1112082"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pPr/>
              <a:t>‹#›</a:t>
            </a:fld>
            <a:endParaRPr lang="en-US"/>
          </a:p>
        </p:txBody>
      </p:sp>
      <p:grpSp>
        <p:nvGrpSpPr>
          <p:cNvPr id="7" name="Group 6">
            <a:extLst>
              <a:ext uri="{FF2B5EF4-FFF2-40B4-BE49-F238E27FC236}">
                <a16:creationId xmlns:a16="http://schemas.microsoft.com/office/drawing/2014/main" xmlns="" id="{23F5135F-115E-423C-BE4A-B56C35DC9F3E}"/>
              </a:ext>
            </a:extLst>
          </p:cNvPr>
          <p:cNvGrpSpPr/>
          <p:nvPr/>
        </p:nvGrpSpPr>
        <p:grpSpPr>
          <a:xfrm>
            <a:off x="174436" y="6356005"/>
            <a:ext cx="358083" cy="358083"/>
            <a:chOff x="4135740" y="1745599"/>
            <a:chExt cx="558732" cy="558732"/>
          </a:xfrm>
        </p:grpSpPr>
        <p:grpSp>
          <p:nvGrpSpPr>
            <p:cNvPr id="8" name="Group 7">
              <a:extLst>
                <a:ext uri="{FF2B5EF4-FFF2-40B4-BE49-F238E27FC236}">
                  <a16:creationId xmlns:a16="http://schemas.microsoft.com/office/drawing/2014/main" xmlns="" id="{82C1E318-0F1F-4920-8C7D-FBAC66631B54}"/>
                </a:ext>
              </a:extLst>
            </p:cNvPr>
            <p:cNvGrpSpPr/>
            <p:nvPr/>
          </p:nvGrpSpPr>
          <p:grpSpPr>
            <a:xfrm>
              <a:off x="4135740" y="1745599"/>
              <a:ext cx="558732" cy="558732"/>
              <a:chOff x="1028007" y="1706560"/>
              <a:chExt cx="575710" cy="575710"/>
            </a:xfrm>
          </p:grpSpPr>
          <p:cxnSp>
            <p:nvCxnSpPr>
              <p:cNvPr id="10" name="Straight Connector 9">
                <a:extLst>
                  <a:ext uri="{FF2B5EF4-FFF2-40B4-BE49-F238E27FC236}">
                    <a16:creationId xmlns:a16="http://schemas.microsoft.com/office/drawing/2014/main" xmlns="" id="{DE4A7237-B6EB-4FB7-8B68-7C27438D477D}"/>
                  </a:ext>
                </a:extLst>
              </p:cNvPr>
              <p:cNvCxnSpPr>
                <a:cxnSpLocks/>
              </p:cNvCxnSpPr>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84E00FDE-0838-4B5B-A782-6B6C92DB0A89}"/>
                  </a:ext>
                </a:extLst>
              </p:cNvPr>
              <p:cNvCxnSpPr>
                <a:cxnSpLocks/>
              </p:cNvCxnSpPr>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Oval 8">
              <a:extLst>
                <a:ext uri="{FF2B5EF4-FFF2-40B4-BE49-F238E27FC236}">
                  <a16:creationId xmlns:a16="http://schemas.microsoft.com/office/drawing/2014/main" xmlns="" id="{2BC1B2F3-8E83-4A70-B103-979C67EECED1}"/>
                </a:ext>
              </a:extLst>
            </p:cNvPr>
            <p:cNvSpPr/>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4269027646"/>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video" Target="NULL" TargetMode="External"/><Relationship Id="rId5" Type="http://schemas.openxmlformats.org/officeDocument/2006/relationships/image" Target="../media/image2.jpeg"/><Relationship Id="rId4" Type="http://schemas.microsoft.com/office/2007/relationships/media" Target="../media/media1.mp4"/></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diagramLayout" Target="../diagrams/layout8.xml"/><Relationship Id="rId7" Type="http://schemas.openxmlformats.org/officeDocument/2006/relationships/diagramLayout" Target="../diagrams/layout9.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openxmlformats.org/officeDocument/2006/relationships/diagramData" Target="../diagrams/data9.xml"/><Relationship Id="rId11" Type="http://schemas.openxmlformats.org/officeDocument/2006/relationships/image" Target="../media/image14.jpeg"/><Relationship Id="rId5" Type="http://schemas.openxmlformats.org/officeDocument/2006/relationships/diagramColors" Target="../diagrams/colors8.xml"/><Relationship Id="rId10" Type="http://schemas.openxmlformats.org/officeDocument/2006/relationships/image" Target="../media/image13.jpeg"/><Relationship Id="rId4" Type="http://schemas.openxmlformats.org/officeDocument/2006/relationships/diagramQuickStyle" Target="../diagrams/quickStyle8.xml"/><Relationship Id="rId9" Type="http://schemas.openxmlformats.org/officeDocument/2006/relationships/diagramColors" Target="../diagrams/colors9.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11.xml"/><Relationship Id="rId3" Type="http://schemas.openxmlformats.org/officeDocument/2006/relationships/diagramLayout" Target="../diagrams/layout10.xml"/><Relationship Id="rId7" Type="http://schemas.openxmlformats.org/officeDocument/2006/relationships/diagramLayout" Target="../diagrams/layout11.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openxmlformats.org/officeDocument/2006/relationships/diagramData" Target="../diagrams/data11.xml"/><Relationship Id="rId11" Type="http://schemas.openxmlformats.org/officeDocument/2006/relationships/image" Target="../media/image16.jpeg"/><Relationship Id="rId5" Type="http://schemas.openxmlformats.org/officeDocument/2006/relationships/diagramColors" Target="../diagrams/colors10.xml"/><Relationship Id="rId10" Type="http://schemas.openxmlformats.org/officeDocument/2006/relationships/image" Target="../media/image15.jpeg"/><Relationship Id="rId4" Type="http://schemas.openxmlformats.org/officeDocument/2006/relationships/diagramQuickStyle" Target="../diagrams/quickStyle10.xml"/><Relationship Id="rId9" Type="http://schemas.openxmlformats.org/officeDocument/2006/relationships/diagramColors" Target="../diagrams/colors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video" Target="NULL" TargetMode="External"/><Relationship Id="rId5" Type="http://schemas.openxmlformats.org/officeDocument/2006/relationships/image" Target="../media/image2.jpeg"/><Relationship Id="rId4" Type="http://schemas.microsoft.com/office/2007/relationships/media" Target="../media/media1.mp4"/></Relationships>
</file>

<file path=ppt/slides/_rels/slide2.xml.rels><?xml version="1.0" encoding="UTF-8" standalone="yes"?>
<Relationships xmlns="http://schemas.openxmlformats.org/package/2006/relationships"><Relationship Id="rId2" Type="http://schemas.openxmlformats.org/officeDocument/2006/relationships/hyperlink" Target="http://airlinequality.com"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airlinequality.com"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6.jpe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diagramLayout" Target="../diagrams/layout3.xml"/><Relationship Id="rId7" Type="http://schemas.openxmlformats.org/officeDocument/2006/relationships/diagramLayout" Target="../diagrams/layout4.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openxmlformats.org/officeDocument/2006/relationships/diagramData" Target="../diagrams/data4.xml"/><Relationship Id="rId11" Type="http://schemas.openxmlformats.org/officeDocument/2006/relationships/image" Target="../media/image8.jpeg"/><Relationship Id="rId5" Type="http://schemas.openxmlformats.org/officeDocument/2006/relationships/diagramColors" Target="../diagrams/colors3.xml"/><Relationship Id="rId10" Type="http://schemas.openxmlformats.org/officeDocument/2006/relationships/image" Target="../media/image7.jpeg"/><Relationship Id="rId4" Type="http://schemas.openxmlformats.org/officeDocument/2006/relationships/diagramQuickStyle" Target="../diagrams/quickStyle3.xml"/><Relationship Id="rId9" Type="http://schemas.openxmlformats.org/officeDocument/2006/relationships/diagramColors" Target="../diagrams/colors4.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diagramLayout" Target="../diagrams/layout5.xml"/><Relationship Id="rId7" Type="http://schemas.openxmlformats.org/officeDocument/2006/relationships/diagramLayout" Target="../diagrams/layout6.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openxmlformats.org/officeDocument/2006/relationships/diagramData" Target="../diagrams/data6.xml"/><Relationship Id="rId11" Type="http://schemas.openxmlformats.org/officeDocument/2006/relationships/image" Target="../media/image10.jpeg"/><Relationship Id="rId5" Type="http://schemas.openxmlformats.org/officeDocument/2006/relationships/diagramColors" Target="../diagrams/colors5.xml"/><Relationship Id="rId10" Type="http://schemas.openxmlformats.org/officeDocument/2006/relationships/image" Target="../media/image9.jpeg"/><Relationship Id="rId4" Type="http://schemas.openxmlformats.org/officeDocument/2006/relationships/diagramQuickStyle" Target="../diagrams/quickStyle5.xml"/><Relationship Id="rId9" Type="http://schemas.openxmlformats.org/officeDocument/2006/relationships/diagramColors" Target="../diagrams/colors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2.jpeg"/><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FBE9DB16-5C17-4090-8D3F-03B9BAAB404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DEAF34AB-AE16-45B5-ABC1-801F062234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blipFill dpi="0" rotWithShape="1">
            <a:blip r:embed="rId3"/>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iew from plane wing">
            <a:extLst>
              <a:ext uri="{FF2B5EF4-FFF2-40B4-BE49-F238E27FC236}">
                <a16:creationId xmlns:a16="http://schemas.microsoft.com/office/drawing/2014/main" xmlns="" id="{664B5C3D-6C61-7E22-877F-F820B4F569D4}"/>
              </a:ext>
            </a:extLst>
          </p:cNvPr>
          <p:cNvPicPr>
            <a:picLocks noChangeAspect="1"/>
          </p:cNvPicPr>
          <p:nvPr>
            <a:videoFile r:link="rId1"/>
            <p:extLst>
              <p:ext uri="{DAA4B4D4-6D71-4841-9C94-3DE7FCFB9230}">
                <p14:media xmlns:p14="http://schemas.microsoft.com/office/powerpoint/2010/main" xmlns="" r:embed="rId4"/>
              </p:ext>
            </p:extLst>
          </p:nvPr>
        </p:nvPicPr>
        <p:blipFill rotWithShape="1">
          <a:blip r:embed="rId5">
            <a:alphaModFix amt="84000"/>
          </a:blip>
          <a:srcRect r="6250" b="6250"/>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xmlns="" id="{91080BBA-334D-47E7-984F-354D2ADEEB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5565439" y="231439"/>
            <a:ext cx="6858000" cy="6395122"/>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5908" y="185987"/>
            <a:ext cx="11715951" cy="1213508"/>
          </a:xfrm>
        </p:spPr>
        <p:txBody>
          <a:bodyPr vert="horz" lIns="91440" tIns="45720" rIns="91440" bIns="45720" rtlCol="0" anchor="t">
            <a:noAutofit/>
          </a:bodyPr>
          <a:lstStyle/>
          <a:p>
            <a:pPr algn="ctr"/>
            <a:r>
              <a:rPr lang="en-US" sz="3600" i="0" dirty="0">
                <a:solidFill>
                  <a:srgbClr val="1F1F1F"/>
                </a:solidFill>
                <a:highlight>
                  <a:srgbClr val="EDEBE9"/>
                </a:highlight>
                <a:latin typeface="Franklin Gothic Heavy"/>
              </a:rPr>
              <a:t>Analyzing British Airways Customer Reviews with Sentiment Analysis</a:t>
            </a:r>
            <a:endParaRPr lang="en-US" sz="3600" i="0">
              <a:highlight>
                <a:srgbClr val="EDEBE9"/>
              </a:highlight>
              <a:latin typeface="Franklin Gothic Heavy"/>
            </a:endParaRPr>
          </a:p>
          <a:p>
            <a:pPr algn="r"/>
            <a:endParaRPr lang="en-US" sz="3200" dirty="0">
              <a:highlight>
                <a:srgbClr val="EDEBE9"/>
              </a:highlight>
            </a:endParaRPr>
          </a:p>
        </p:txBody>
      </p:sp>
      <p:grpSp>
        <p:nvGrpSpPr>
          <p:cNvPr id="15" name="Group 14">
            <a:extLst>
              <a:ext uri="{FF2B5EF4-FFF2-40B4-BE49-F238E27FC236}">
                <a16:creationId xmlns:a16="http://schemas.microsoft.com/office/drawing/2014/main" xmlns="" id="{38C13093-F147-4C4E-9844-F01238DBC89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74436" y="6388259"/>
            <a:ext cx="358083" cy="368964"/>
            <a:chOff x="4135740" y="1795926"/>
            <a:chExt cx="558732" cy="575710"/>
          </a:xfrm>
        </p:grpSpPr>
        <p:grpSp>
          <p:nvGrpSpPr>
            <p:cNvPr id="16" name="Group 15">
              <a:extLst>
                <a:ext uri="{FF2B5EF4-FFF2-40B4-BE49-F238E27FC236}">
                  <a16:creationId xmlns:a16="http://schemas.microsoft.com/office/drawing/2014/main" xmlns="" id="{804050F4-5635-4D29-882B-9E26D607FC90}"/>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4135740" y="1795926"/>
              <a:ext cx="558732" cy="575710"/>
              <a:chOff x="1028007" y="1706560"/>
              <a:chExt cx="575710" cy="575710"/>
            </a:xfrm>
          </p:grpSpPr>
          <p:cxnSp>
            <p:nvCxnSpPr>
              <p:cNvPr id="18" name="Straight Connector 17">
                <a:extLst>
                  <a:ext uri="{FF2B5EF4-FFF2-40B4-BE49-F238E27FC236}">
                    <a16:creationId xmlns:a16="http://schemas.microsoft.com/office/drawing/2014/main" xmlns="" id="{D5B51A74-1848-4691-A276-A67B72C674F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471BD7D0-08DD-4880-A93E-92454B00B10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7" name="Oval 16">
              <a:extLst>
                <a:ext uri="{FF2B5EF4-FFF2-40B4-BE49-F238E27FC236}">
                  <a16:creationId xmlns:a16="http://schemas.microsoft.com/office/drawing/2014/main" xmlns="" id="{CF9ECA97-80C4-4AFD-AC63-BCF6888FAB3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xmlns="" id="{39AE26D1-E479-7B76-0BC5-EE0D0BB9D7C8}"/>
              </a:ext>
            </a:extLst>
          </p:cNvPr>
          <p:cNvSpPr txBox="1"/>
          <p:nvPr/>
        </p:nvSpPr>
        <p:spPr>
          <a:xfrm>
            <a:off x="8696779" y="5747464"/>
            <a:ext cx="2647149" cy="646331"/>
          </a:xfrm>
          <a:prstGeom prst="rect">
            <a:avLst/>
          </a:prstGeom>
          <a:ln>
            <a:solidFill>
              <a:schemeClr val="accent5">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Vanshita Arya</a:t>
            </a:r>
          </a:p>
          <a:p>
            <a:r>
              <a:rPr lang="en-US" dirty="0"/>
              <a:t>M.Sc. Data Science</a:t>
            </a:r>
          </a:p>
        </p:txBody>
      </p:sp>
      <p:sp>
        <p:nvSpPr>
          <p:cNvPr id="7" name="TextBox 6">
            <a:extLst>
              <a:ext uri="{FF2B5EF4-FFF2-40B4-BE49-F238E27FC236}">
                <a16:creationId xmlns:a16="http://schemas.microsoft.com/office/drawing/2014/main" xmlns="" id="{6BAD666B-EFA3-E4B5-0352-D2C9678FF0A6}"/>
              </a:ext>
            </a:extLst>
          </p:cNvPr>
          <p:cNvSpPr txBox="1"/>
          <p:nvPr/>
        </p:nvSpPr>
        <p:spPr>
          <a:xfrm>
            <a:off x="539220" y="6071163"/>
            <a:ext cx="26449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Date: 16/03/2024</a:t>
            </a:r>
          </a:p>
        </p:txBody>
      </p:sp>
    </p:spTree>
    <p:extLst>
      <p:ext uri="{BB962C8B-B14F-4D97-AF65-F5344CB8AC3E}">
        <p14:creationId xmlns:p14="http://schemas.microsoft.com/office/powerpoint/2010/main" xmlns="" val="109857222"/>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alpha val="23000"/>
          </a:schemeClr>
        </a:solidFill>
        <a:effectLst/>
      </p:bgPr>
    </p:bg>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xmlns="" id="{7A5EF9DB-5E00-B4D7-3422-682BFDA5D7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Diagram 7"/>
          <p:cNvGraphicFramePr/>
          <p:nvPr/>
        </p:nvGraphicFramePr>
        <p:xfrm>
          <a:off x="880489" y="273982"/>
          <a:ext cx="4026089" cy="22415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p:cNvGraphicFramePr/>
          <p:nvPr/>
        </p:nvGraphicFramePr>
        <p:xfrm>
          <a:off x="5794611" y="574766"/>
          <a:ext cx="5518986" cy="233949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2" name="Picture 11" descr="A white screen with numbers&#10;&#10;Description automatically generated">
            <a:extLst>
              <a:ext uri="{FF2B5EF4-FFF2-40B4-BE49-F238E27FC236}">
                <a16:creationId xmlns:a16="http://schemas.microsoft.com/office/drawing/2014/main" xmlns="" id="{7DAE07CC-3CF4-9D91-4A21-6D82762693B5}"/>
              </a:ext>
            </a:extLst>
          </p:cNvPr>
          <p:cNvPicPr>
            <a:picLocks noChangeAspect="1"/>
          </p:cNvPicPr>
          <p:nvPr/>
        </p:nvPicPr>
        <p:blipFill>
          <a:blip r:embed="rId10"/>
          <a:stretch>
            <a:fillRect/>
          </a:stretch>
        </p:blipFill>
        <p:spPr>
          <a:xfrm>
            <a:off x="627600" y="2217051"/>
            <a:ext cx="4506103" cy="3765738"/>
          </a:xfrm>
          <a:prstGeom prst="rect">
            <a:avLst/>
          </a:prstGeom>
        </p:spPr>
      </p:pic>
      <p:pic>
        <p:nvPicPr>
          <p:cNvPr id="13" name="Picture 12" descr="A close-up of words&#10;&#10;Description automatically generated">
            <a:extLst>
              <a:ext uri="{FF2B5EF4-FFF2-40B4-BE49-F238E27FC236}">
                <a16:creationId xmlns:a16="http://schemas.microsoft.com/office/drawing/2014/main" xmlns="" id="{96BA3D26-46F9-DA09-3955-5ADEE7DA3980}"/>
              </a:ext>
            </a:extLst>
          </p:cNvPr>
          <p:cNvPicPr>
            <a:picLocks noChangeAspect="1"/>
          </p:cNvPicPr>
          <p:nvPr/>
        </p:nvPicPr>
        <p:blipFill rotWithShape="1">
          <a:blip r:embed="rId11"/>
          <a:srcRect t="7552" r="136" b="-248"/>
          <a:stretch/>
        </p:blipFill>
        <p:spPr>
          <a:xfrm>
            <a:off x="5519463" y="2233749"/>
            <a:ext cx="6091208" cy="3722913"/>
          </a:xfrm>
          <a:prstGeom prst="rect">
            <a:avLst/>
          </a:prstGeom>
        </p:spPr>
      </p:pic>
    </p:spTree>
    <p:extLst>
      <p:ext uri="{BB962C8B-B14F-4D97-AF65-F5344CB8AC3E}">
        <p14:creationId xmlns:p14="http://schemas.microsoft.com/office/powerpoint/2010/main" xmlns="" val="27352150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00">
            <a:alpha val="20000"/>
          </a:srgbClr>
        </a:solidFill>
        <a:effectLst/>
      </p:bgPr>
    </p:bg>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xmlns="" id="{32FB1C1F-87BE-5799-C4AE-3105A84C07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Diagram 7"/>
          <p:cNvGraphicFramePr/>
          <p:nvPr/>
        </p:nvGraphicFramePr>
        <p:xfrm>
          <a:off x="867426" y="339296"/>
          <a:ext cx="4026089" cy="22415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p:cNvGraphicFramePr/>
          <p:nvPr/>
        </p:nvGraphicFramePr>
        <p:xfrm>
          <a:off x="5755423" y="647206"/>
          <a:ext cx="5518986" cy="224155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2" name="Picture 11" descr="A computer screen shot of a number&#10;&#10;Description automatically generated">
            <a:extLst>
              <a:ext uri="{FF2B5EF4-FFF2-40B4-BE49-F238E27FC236}">
                <a16:creationId xmlns:a16="http://schemas.microsoft.com/office/drawing/2014/main" xmlns="" id="{F5C181BE-9EF1-2198-B6D1-6794A623E703}"/>
              </a:ext>
            </a:extLst>
          </p:cNvPr>
          <p:cNvPicPr>
            <a:picLocks noChangeAspect="1"/>
          </p:cNvPicPr>
          <p:nvPr/>
        </p:nvPicPr>
        <p:blipFill>
          <a:blip r:embed="rId10"/>
          <a:stretch>
            <a:fillRect/>
          </a:stretch>
        </p:blipFill>
        <p:spPr>
          <a:xfrm>
            <a:off x="699543" y="2251166"/>
            <a:ext cx="4408035" cy="3845553"/>
          </a:xfrm>
          <a:prstGeom prst="rect">
            <a:avLst/>
          </a:prstGeom>
        </p:spPr>
      </p:pic>
      <p:pic>
        <p:nvPicPr>
          <p:cNvPr id="13" name="Picture 12" descr="A close-up of words&#10;&#10;Description automatically generated">
            <a:extLst>
              <a:ext uri="{FF2B5EF4-FFF2-40B4-BE49-F238E27FC236}">
                <a16:creationId xmlns:a16="http://schemas.microsoft.com/office/drawing/2014/main" xmlns="" id="{DAB28826-C592-CFD6-541E-14BCF1928A06}"/>
              </a:ext>
            </a:extLst>
          </p:cNvPr>
          <p:cNvPicPr>
            <a:picLocks noChangeAspect="1"/>
          </p:cNvPicPr>
          <p:nvPr/>
        </p:nvPicPr>
        <p:blipFill rotWithShape="1">
          <a:blip r:embed="rId11"/>
          <a:srcRect t="8238" b="-229"/>
          <a:stretch/>
        </p:blipFill>
        <p:spPr>
          <a:xfrm>
            <a:off x="5413933" y="2276585"/>
            <a:ext cx="6096000" cy="3810708"/>
          </a:xfrm>
          <a:prstGeom prst="rect">
            <a:avLst/>
          </a:prstGeom>
        </p:spPr>
      </p:pic>
    </p:spTree>
    <p:extLst>
      <p:ext uri="{BB962C8B-B14F-4D97-AF65-F5344CB8AC3E}">
        <p14:creationId xmlns:p14="http://schemas.microsoft.com/office/powerpoint/2010/main" xmlns="" val="28030283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B592D162-1BA2-E529-08AC-57EB077E65A3}"/>
              </a:ext>
            </a:extLst>
          </p:cNvPr>
          <p:cNvSpPr txBox="1"/>
          <p:nvPr/>
        </p:nvSpPr>
        <p:spPr>
          <a:xfrm>
            <a:off x="1469248" y="787633"/>
            <a:ext cx="9753174" cy="1384995"/>
          </a:xfrm>
          <a:prstGeom prst="rect">
            <a:avLst/>
          </a:prstGeom>
          <a:noFill/>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ln>
                  <a:solidFill>
                    <a:schemeClr val="bg2">
                      <a:lumMod val="90000"/>
                    </a:schemeClr>
                  </a:solidFill>
                </a:ln>
                <a:latin typeface="Calibri"/>
                <a:cs typeface="Calibri"/>
              </a:rPr>
              <a:t>Vader and </a:t>
            </a:r>
            <a:r>
              <a:rPr lang="en-US" sz="2800" b="1" dirty="0" err="1">
                <a:ln>
                  <a:solidFill>
                    <a:schemeClr val="bg2">
                      <a:lumMod val="90000"/>
                    </a:schemeClr>
                  </a:solidFill>
                </a:ln>
                <a:latin typeface="Calibri"/>
                <a:cs typeface="Calibri"/>
              </a:rPr>
              <a:t>TextBlob</a:t>
            </a:r>
            <a:r>
              <a:rPr lang="en-US" sz="2800" b="1" dirty="0">
                <a:ln>
                  <a:solidFill>
                    <a:schemeClr val="bg2">
                      <a:lumMod val="90000"/>
                    </a:schemeClr>
                  </a:solidFill>
                </a:ln>
                <a:latin typeface="Calibri"/>
                <a:cs typeface="Calibri"/>
              </a:rPr>
              <a:t> both provide valuable insights into customer sentiment towards British Airways, but with some key differences:</a:t>
            </a:r>
            <a:endParaRPr lang="en-US" sz="2800" b="1" dirty="0">
              <a:ln>
                <a:solidFill>
                  <a:schemeClr val="bg2">
                    <a:lumMod val="90000"/>
                  </a:schemeClr>
                </a:solidFill>
              </a:ln>
            </a:endParaRPr>
          </a:p>
        </p:txBody>
      </p:sp>
      <p:sp>
        <p:nvSpPr>
          <p:cNvPr id="5" name="TextBox 4">
            <a:extLst>
              <a:ext uri="{FF2B5EF4-FFF2-40B4-BE49-F238E27FC236}">
                <a16:creationId xmlns:a16="http://schemas.microsoft.com/office/drawing/2014/main" xmlns="" id="{4603BF34-54BF-AB4A-2558-E382059BD84B}"/>
              </a:ext>
            </a:extLst>
          </p:cNvPr>
          <p:cNvSpPr txBox="1"/>
          <p:nvPr/>
        </p:nvSpPr>
        <p:spPr>
          <a:xfrm>
            <a:off x="1474238" y="2251653"/>
            <a:ext cx="9243525" cy="3754874"/>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Calibri"/>
                <a:ea typeface="+mn-lt"/>
                <a:cs typeface="+mn-lt"/>
              </a:rPr>
              <a:t>Vader:</a:t>
            </a:r>
            <a:r>
              <a:rPr lang="en-US" sz="2000" dirty="0">
                <a:latin typeface="Calibri"/>
                <a:ea typeface="+mn-lt"/>
                <a:cs typeface="+mn-lt"/>
              </a:rPr>
              <a:t> Faster and simpler to use, making it suitable for initial analysis.</a:t>
            </a:r>
            <a:endParaRPr lang="en-US" dirty="0">
              <a:latin typeface="Calibri"/>
              <a:cs typeface="Calibri"/>
            </a:endParaRPr>
          </a:p>
          <a:p>
            <a:r>
              <a:rPr lang="en-US" sz="2000" dirty="0" smtClean="0">
                <a:latin typeface="Calibri"/>
                <a:ea typeface="+mn-lt"/>
                <a:cs typeface="+mn-lt"/>
              </a:rPr>
              <a:t> </a:t>
            </a:r>
            <a:r>
              <a:rPr lang="en-US" sz="2000" dirty="0" smtClean="0">
                <a:latin typeface="Calibri"/>
                <a:ea typeface="+mn-lt"/>
                <a:cs typeface="+mn-lt"/>
              </a:rPr>
              <a:t>            </a:t>
            </a:r>
            <a:r>
              <a:rPr lang="en-US" sz="2000" dirty="0" smtClean="0">
                <a:latin typeface="Calibri"/>
                <a:ea typeface="+mn-lt"/>
                <a:cs typeface="+mn-lt"/>
              </a:rPr>
              <a:t>Effective </a:t>
            </a:r>
            <a:r>
              <a:rPr lang="en-US" sz="2000" dirty="0">
                <a:latin typeface="Calibri"/>
                <a:ea typeface="+mn-lt"/>
                <a:cs typeface="+mn-lt"/>
              </a:rPr>
              <a:t>for capturing overall </a:t>
            </a:r>
            <a:r>
              <a:rPr lang="en-US" sz="2000" dirty="0" smtClean="0">
                <a:latin typeface="Calibri"/>
                <a:ea typeface="+mn-lt"/>
                <a:cs typeface="+mn-lt"/>
              </a:rPr>
              <a:t>sentiment</a:t>
            </a:r>
            <a:r>
              <a:rPr lang="en-US" sz="2000" dirty="0" smtClean="0">
                <a:latin typeface="Calibri"/>
                <a:ea typeface="+mn-lt"/>
                <a:cs typeface="+mn-lt"/>
              </a:rPr>
              <a:t>.</a:t>
            </a:r>
            <a:endParaRPr lang="en-US" dirty="0">
              <a:latin typeface="Calibri"/>
              <a:cs typeface="Calibri"/>
            </a:endParaRPr>
          </a:p>
          <a:p>
            <a:r>
              <a:rPr lang="en-US" sz="2000" dirty="0" smtClean="0">
                <a:latin typeface="Calibri"/>
                <a:ea typeface="+mn-lt"/>
                <a:cs typeface="+mn-lt"/>
              </a:rPr>
              <a:t>             May </a:t>
            </a:r>
            <a:r>
              <a:rPr lang="en-US" sz="2000" dirty="0">
                <a:latin typeface="Calibri"/>
                <a:ea typeface="+mn-lt"/>
                <a:cs typeface="+mn-lt"/>
              </a:rPr>
              <a:t>miss nuanced sentiment due to its reliance on a pre-built lexicon.</a:t>
            </a:r>
            <a:endParaRPr lang="en-US" dirty="0">
              <a:latin typeface="Calibri"/>
              <a:cs typeface="Calibri"/>
            </a:endParaRPr>
          </a:p>
          <a:p>
            <a:endParaRPr lang="en-US" sz="2000" dirty="0">
              <a:latin typeface="Calibri"/>
              <a:ea typeface="+mn-lt"/>
              <a:cs typeface="+mn-lt"/>
            </a:endParaRPr>
          </a:p>
          <a:p>
            <a:r>
              <a:rPr lang="en-US" sz="2000" b="1" dirty="0" err="1">
                <a:latin typeface="Calibri"/>
                <a:ea typeface="+mn-lt"/>
                <a:cs typeface="Calibri"/>
              </a:rPr>
              <a:t>TextBlob</a:t>
            </a:r>
            <a:r>
              <a:rPr lang="en-US" sz="2000" b="1" dirty="0">
                <a:latin typeface="Calibri"/>
                <a:ea typeface="+mn-lt"/>
                <a:cs typeface="Calibri"/>
              </a:rPr>
              <a:t>: </a:t>
            </a:r>
            <a:r>
              <a:rPr lang="en-US" sz="2000" dirty="0">
                <a:latin typeface="Calibri"/>
                <a:ea typeface="+mn-lt"/>
                <a:cs typeface="+mn-lt"/>
              </a:rPr>
              <a:t>Offers subjectivity analysis to identify text likely expressing sentiment.</a:t>
            </a:r>
            <a:endParaRPr lang="en-US" dirty="0">
              <a:latin typeface="Calibri"/>
              <a:cs typeface="Calibri"/>
            </a:endParaRPr>
          </a:p>
          <a:p>
            <a:r>
              <a:rPr lang="en-US" sz="2000" dirty="0" smtClean="0">
                <a:latin typeface="Calibri"/>
                <a:ea typeface="+mn-lt"/>
                <a:cs typeface="+mn-lt"/>
              </a:rPr>
              <a:t>                  Easy </a:t>
            </a:r>
            <a:r>
              <a:rPr lang="en-US" sz="2000" dirty="0">
                <a:latin typeface="Calibri"/>
                <a:ea typeface="+mn-lt"/>
                <a:cs typeface="+mn-lt"/>
              </a:rPr>
              <a:t>to use with an intuitive API for basic sentiment analysis.</a:t>
            </a:r>
            <a:endParaRPr lang="en-US" dirty="0">
              <a:latin typeface="Calibri"/>
              <a:cs typeface="Calibri"/>
            </a:endParaRPr>
          </a:p>
          <a:p>
            <a:r>
              <a:rPr lang="en-US" sz="2000" dirty="0" smtClean="0">
                <a:latin typeface="Calibri"/>
                <a:ea typeface="+mn-lt"/>
                <a:cs typeface="+mn-lt"/>
              </a:rPr>
              <a:t>	  It might </a:t>
            </a:r>
            <a:r>
              <a:rPr lang="en-US" sz="2000" dirty="0">
                <a:latin typeface="Calibri"/>
                <a:ea typeface="+mn-lt"/>
                <a:cs typeface="+mn-lt"/>
              </a:rPr>
              <a:t>struggle with complex sentence structures and sarcasm</a:t>
            </a:r>
            <a:r>
              <a:rPr lang="en-US" sz="2000" dirty="0" smtClean="0">
                <a:latin typeface="Calibri"/>
                <a:ea typeface="+mn-lt"/>
                <a:cs typeface="+mn-lt"/>
              </a:rPr>
              <a:t>.</a:t>
            </a:r>
          </a:p>
          <a:p>
            <a:endParaRPr lang="en-US" sz="2000" dirty="0" smtClean="0">
              <a:latin typeface="Calibri"/>
              <a:ea typeface="+mn-lt"/>
              <a:cs typeface="+mn-lt"/>
            </a:endParaRPr>
          </a:p>
          <a:p>
            <a:endParaRPr lang="en-US" dirty="0">
              <a:latin typeface="Calibri"/>
              <a:cs typeface="Calibri"/>
            </a:endParaRPr>
          </a:p>
          <a:p>
            <a:r>
              <a:rPr lang="en-US" sz="2000" dirty="0">
                <a:latin typeface="Calibri"/>
                <a:ea typeface="+mn-lt"/>
                <a:cs typeface="+mn-lt"/>
              </a:rPr>
              <a:t>Overall, both approaches provide consistent results, suggesting a reliable picture of customer sentiment.</a:t>
            </a:r>
            <a:endParaRPr lang="en-US" dirty="0">
              <a:latin typeface="Calibri"/>
              <a:cs typeface="Calibri"/>
            </a:endParaRPr>
          </a:p>
          <a:p>
            <a:endParaRPr lang="en-US" sz="2000" dirty="0">
              <a:latin typeface="Calibri"/>
              <a:cs typeface="Calibri"/>
            </a:endParaRPr>
          </a:p>
        </p:txBody>
      </p:sp>
    </p:spTree>
    <p:extLst>
      <p:ext uri="{BB962C8B-B14F-4D97-AF65-F5344CB8AC3E}">
        <p14:creationId xmlns:p14="http://schemas.microsoft.com/office/powerpoint/2010/main" xmlns="" val="15062028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B9AC1AED-0144-0718-0429-B0972428AA3B}"/>
              </a:ext>
            </a:extLst>
          </p:cNvPr>
          <p:cNvSpPr txBox="1"/>
          <p:nvPr/>
        </p:nvSpPr>
        <p:spPr>
          <a:xfrm>
            <a:off x="1469248" y="437735"/>
            <a:ext cx="975317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dirty="0">
                <a:latin typeface="Calibri"/>
                <a:ea typeface="+mn-lt"/>
                <a:cs typeface="+mn-lt"/>
              </a:rPr>
              <a:t>Key Findings and Insights:</a:t>
            </a:r>
          </a:p>
        </p:txBody>
      </p:sp>
      <p:sp>
        <p:nvSpPr>
          <p:cNvPr id="5" name="TextBox 4">
            <a:extLst>
              <a:ext uri="{FF2B5EF4-FFF2-40B4-BE49-F238E27FC236}">
                <a16:creationId xmlns:a16="http://schemas.microsoft.com/office/drawing/2014/main" xmlns="" id="{EB291575-5945-AC62-F416-A460CFBF88E0}"/>
              </a:ext>
            </a:extLst>
          </p:cNvPr>
          <p:cNvSpPr txBox="1"/>
          <p:nvPr/>
        </p:nvSpPr>
        <p:spPr>
          <a:xfrm>
            <a:off x="1514028" y="2150572"/>
            <a:ext cx="9243525"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latin typeface="Calibri"/>
                <a:ea typeface="+mn-lt"/>
                <a:cs typeface="+mn-lt"/>
              </a:rPr>
              <a:t>Positive Aspects:</a:t>
            </a:r>
            <a:r>
              <a:rPr lang="en-US" sz="2000" dirty="0">
                <a:latin typeface="Calibri"/>
                <a:ea typeface="+mn-lt"/>
                <a:cs typeface="+mn-lt"/>
              </a:rPr>
              <a:t> Positive sentiment was primarily driven by aspects such as </a:t>
            </a:r>
            <a:r>
              <a:rPr lang="en-US" sz="2000" dirty="0">
                <a:ln>
                  <a:solidFill>
                    <a:srgbClr val="00B050"/>
                  </a:solidFill>
                </a:ln>
                <a:latin typeface="Calibri"/>
                <a:ea typeface="+mn-lt"/>
                <a:cs typeface="+mn-lt"/>
              </a:rPr>
              <a:t>good flight experiences, efficient service, and comfortable seating</a:t>
            </a:r>
            <a:r>
              <a:rPr lang="en-US" sz="2000" dirty="0">
                <a:latin typeface="Calibri"/>
                <a:ea typeface="+mn-lt"/>
                <a:cs typeface="+mn-lt"/>
              </a:rPr>
              <a:t>.</a:t>
            </a:r>
            <a:endParaRPr lang="en-US" dirty="0">
              <a:latin typeface="Calibri"/>
              <a:ea typeface="+mn-lt"/>
              <a:cs typeface="+mn-lt"/>
            </a:endParaRPr>
          </a:p>
          <a:p>
            <a:pPr algn="ctr"/>
            <a:r>
              <a:rPr lang="en-US" sz="2000" dirty="0" smtClean="0">
                <a:latin typeface="Calibri"/>
                <a:ea typeface="+mn-lt"/>
                <a:cs typeface="+mn-lt"/>
              </a:rPr>
              <a:t>=&gt; A</a:t>
            </a:r>
            <a:r>
              <a:rPr lang="en-US" sz="2000" dirty="0" smtClean="0">
                <a:latin typeface="Calibri"/>
                <a:ea typeface="+mn-lt"/>
                <a:cs typeface="+mn-lt"/>
              </a:rPr>
              <a:t>reas </a:t>
            </a:r>
            <a:r>
              <a:rPr lang="en-US" sz="2000" dirty="0">
                <a:latin typeface="Calibri"/>
                <a:ea typeface="+mn-lt"/>
                <a:cs typeface="+mn-lt"/>
              </a:rPr>
              <a:t>where British Airways excelled, such as </a:t>
            </a:r>
            <a:r>
              <a:rPr lang="en-US" sz="2000" dirty="0">
                <a:ln>
                  <a:solidFill>
                    <a:srgbClr val="00B050"/>
                  </a:solidFill>
                </a:ln>
                <a:latin typeface="Calibri"/>
                <a:ea typeface="+mn-lt"/>
                <a:cs typeface="+mn-lt"/>
              </a:rPr>
              <a:t>timely flights, friendly staff, and smooth travel experiences</a:t>
            </a:r>
            <a:r>
              <a:rPr lang="en-US" sz="2000" dirty="0">
                <a:latin typeface="Calibri"/>
                <a:ea typeface="+mn-lt"/>
                <a:cs typeface="+mn-lt"/>
              </a:rPr>
              <a:t>.</a:t>
            </a:r>
            <a:endParaRPr lang="en-US" dirty="0">
              <a:latin typeface="Calibri"/>
              <a:ea typeface="+mn-lt"/>
              <a:cs typeface="+mn-lt"/>
            </a:endParaRPr>
          </a:p>
          <a:p>
            <a:pPr algn="ctr"/>
            <a:endParaRPr lang="en-US" sz="2000" dirty="0" smtClean="0">
              <a:latin typeface="Calibri"/>
              <a:cs typeface="Calibri"/>
            </a:endParaRPr>
          </a:p>
          <a:p>
            <a:pPr algn="ctr"/>
            <a:endParaRPr lang="en-US" sz="2000" dirty="0" smtClean="0">
              <a:latin typeface="Calibri"/>
              <a:cs typeface="Calibri"/>
            </a:endParaRPr>
          </a:p>
          <a:p>
            <a:pPr algn="ctr"/>
            <a:endParaRPr lang="en-US" sz="2000" dirty="0">
              <a:latin typeface="Calibri"/>
              <a:cs typeface="Calibri"/>
            </a:endParaRPr>
          </a:p>
          <a:p>
            <a:pPr algn="ctr"/>
            <a:r>
              <a:rPr lang="en-US" sz="2000" b="1" dirty="0">
                <a:latin typeface="Calibri"/>
                <a:ea typeface="+mn-lt"/>
                <a:cs typeface="+mn-lt"/>
              </a:rPr>
              <a:t>Negative Aspects</a:t>
            </a:r>
            <a:r>
              <a:rPr lang="en-US" sz="2000" b="1" dirty="0">
                <a:latin typeface="Calibri"/>
                <a:ea typeface="+mn-lt"/>
                <a:cs typeface="Calibri"/>
              </a:rPr>
              <a:t>: </a:t>
            </a:r>
            <a:r>
              <a:rPr lang="en-US" sz="2000" dirty="0">
                <a:latin typeface="Calibri"/>
                <a:ea typeface="+mn-lt"/>
                <a:cs typeface="+mn-lt"/>
              </a:rPr>
              <a:t>Negative sentiment was largely associated with issues such as </a:t>
            </a:r>
            <a:r>
              <a:rPr lang="en-US" sz="2000" dirty="0">
                <a:ln>
                  <a:solidFill>
                    <a:srgbClr val="C00000"/>
                  </a:solidFill>
                </a:ln>
                <a:latin typeface="Calibri"/>
                <a:ea typeface="+mn-lt"/>
                <a:cs typeface="+mn-lt"/>
              </a:rPr>
              <a:t>poor food quality, uncomfortable seating, delays, and unhelpful staff behavior</a:t>
            </a:r>
            <a:r>
              <a:rPr lang="en-US" sz="2000" dirty="0">
                <a:latin typeface="Calibri"/>
                <a:ea typeface="+mn-lt"/>
                <a:cs typeface="+mn-lt"/>
              </a:rPr>
              <a:t>.</a:t>
            </a:r>
            <a:endParaRPr lang="en-US" dirty="0">
              <a:latin typeface="Calibri"/>
              <a:ea typeface="+mn-lt"/>
              <a:cs typeface="+mn-lt"/>
            </a:endParaRPr>
          </a:p>
          <a:p>
            <a:pPr algn="ctr"/>
            <a:r>
              <a:rPr lang="en-US" sz="2000" dirty="0" smtClean="0">
                <a:latin typeface="Calibri"/>
                <a:ea typeface="+mn-lt"/>
                <a:cs typeface="+mn-lt"/>
              </a:rPr>
              <a:t>=&gt;A</a:t>
            </a:r>
            <a:r>
              <a:rPr lang="en-US" sz="2000" dirty="0" smtClean="0">
                <a:latin typeface="Calibri"/>
                <a:ea typeface="+mn-lt"/>
                <a:cs typeface="+mn-lt"/>
              </a:rPr>
              <a:t>reas </a:t>
            </a:r>
            <a:r>
              <a:rPr lang="en-US" sz="2000" dirty="0">
                <a:latin typeface="Calibri"/>
                <a:ea typeface="+mn-lt"/>
                <a:cs typeface="+mn-lt"/>
              </a:rPr>
              <a:t>where British Airways needs improvement, such as </a:t>
            </a:r>
            <a:r>
              <a:rPr lang="en-US" sz="2000" dirty="0">
                <a:ln>
                  <a:solidFill>
                    <a:srgbClr val="C00000"/>
                  </a:solidFill>
                </a:ln>
                <a:latin typeface="Calibri"/>
                <a:ea typeface="+mn-lt"/>
                <a:cs typeface="+mn-lt"/>
              </a:rPr>
              <a:t>enhancing in-flight amenities, addressing customer service issues, and minimizing delays</a:t>
            </a:r>
            <a:r>
              <a:rPr lang="en-US" sz="2000" dirty="0">
                <a:latin typeface="Calibri"/>
                <a:ea typeface="+mn-lt"/>
                <a:cs typeface="+mn-lt"/>
              </a:rPr>
              <a:t>.</a:t>
            </a:r>
            <a:endParaRPr lang="en-US" dirty="0">
              <a:latin typeface="Calibri"/>
              <a:ea typeface="+mn-lt"/>
              <a:cs typeface="+mn-lt"/>
            </a:endParaRPr>
          </a:p>
          <a:p>
            <a:pPr algn="ctr"/>
            <a:endParaRPr lang="en-US" sz="2000" b="1" dirty="0">
              <a:latin typeface="Calibri"/>
              <a:cs typeface="Calibri"/>
            </a:endParaRPr>
          </a:p>
          <a:p>
            <a:pPr algn="ctr"/>
            <a:endParaRPr lang="en-US" sz="2000" dirty="0">
              <a:latin typeface="Calibri"/>
              <a:cs typeface="Calibri"/>
            </a:endParaRPr>
          </a:p>
        </p:txBody>
      </p:sp>
    </p:spTree>
    <p:extLst>
      <p:ext uri="{BB962C8B-B14F-4D97-AF65-F5344CB8AC3E}">
        <p14:creationId xmlns:p14="http://schemas.microsoft.com/office/powerpoint/2010/main" xmlns="" val="38308772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2E612DA-5161-4FC6-DBC1-4FB07088906C}"/>
              </a:ext>
            </a:extLst>
          </p:cNvPr>
          <p:cNvSpPr txBox="1"/>
          <p:nvPr/>
        </p:nvSpPr>
        <p:spPr>
          <a:xfrm>
            <a:off x="1469248" y="790432"/>
            <a:ext cx="975317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dirty="0">
                <a:latin typeface="Calibri"/>
                <a:ea typeface="+mn-lt"/>
                <a:cs typeface="+mn-lt"/>
              </a:rPr>
              <a:t>Opportunities for Improvement:</a:t>
            </a:r>
            <a:endParaRPr lang="en-US" dirty="0">
              <a:latin typeface="Calibri"/>
              <a:ea typeface="+mn-lt"/>
              <a:cs typeface="+mn-lt"/>
            </a:endParaRPr>
          </a:p>
        </p:txBody>
      </p:sp>
      <p:sp>
        <p:nvSpPr>
          <p:cNvPr id="6" name="TextBox 5">
            <a:extLst>
              <a:ext uri="{FF2B5EF4-FFF2-40B4-BE49-F238E27FC236}">
                <a16:creationId xmlns:a16="http://schemas.microsoft.com/office/drawing/2014/main" xmlns="" id="{A872C546-C762-3EDD-125B-BE40435B5D73}"/>
              </a:ext>
            </a:extLst>
          </p:cNvPr>
          <p:cNvSpPr txBox="1"/>
          <p:nvPr/>
        </p:nvSpPr>
        <p:spPr>
          <a:xfrm>
            <a:off x="1592405" y="2264406"/>
            <a:ext cx="9243525" cy="3077766"/>
          </a:xfrm>
          <a:prstGeom prst="rect">
            <a:avLst/>
          </a:prstGeom>
        </p:spPr>
        <p:style>
          <a:lnRef idx="0">
            <a:scrgbClr r="0" g="0" b="0"/>
          </a:lnRef>
          <a:fillRef idx="1003">
            <a:schemeClr val="lt2"/>
          </a:fillRef>
          <a:effectRef idx="0">
            <a:scrgbClr r="0" g="0" b="0"/>
          </a:effectRef>
          <a:fontRef idx="major"/>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ea typeface="+mn-lt"/>
                <a:cs typeface="+mn-lt"/>
              </a:rPr>
              <a:t>British Airways should focus on addressing common pain points mentioned in negative reviews, such as </a:t>
            </a:r>
            <a:r>
              <a:rPr lang="en-US" u="sng" dirty="0">
                <a:latin typeface="Calibri"/>
                <a:ea typeface="+mn-lt"/>
                <a:cs typeface="+mn-lt"/>
              </a:rPr>
              <a:t>improving food quality, enhancing seating comfort, and providing better customer </a:t>
            </a:r>
            <a:r>
              <a:rPr lang="en-US" u="sng" dirty="0" smtClean="0">
                <a:latin typeface="Calibri"/>
                <a:ea typeface="+mn-lt"/>
                <a:cs typeface="+mn-lt"/>
              </a:rPr>
              <a:t>service</a:t>
            </a:r>
            <a:r>
              <a:rPr lang="en-US" dirty="0" smtClean="0">
                <a:latin typeface="Calibri"/>
                <a:ea typeface="+mn-lt"/>
                <a:cs typeface="+mn-lt"/>
              </a:rPr>
              <a:t>.</a:t>
            </a:r>
            <a:r>
              <a:rPr lang="en-US" sz="1600" dirty="0">
                <a:latin typeface="Calibri"/>
                <a:ea typeface="+mn-lt"/>
                <a:cs typeface="Calibri"/>
              </a:rPr>
              <a:t> </a:t>
            </a:r>
            <a:r>
              <a:rPr lang="en-US" dirty="0" smtClean="0">
                <a:latin typeface="Calibri"/>
                <a:ea typeface="+mn-lt"/>
                <a:cs typeface="+mn-lt"/>
              </a:rPr>
              <a:t>Implementing </a:t>
            </a:r>
            <a:r>
              <a:rPr lang="en-US" u="sng" dirty="0">
                <a:latin typeface="Calibri"/>
                <a:ea typeface="+mn-lt"/>
                <a:cs typeface="+mn-lt"/>
              </a:rPr>
              <a:t>strategies to reduce delays</a:t>
            </a:r>
            <a:r>
              <a:rPr lang="en-US" dirty="0">
                <a:latin typeface="Calibri"/>
                <a:ea typeface="+mn-lt"/>
                <a:cs typeface="+mn-lt"/>
              </a:rPr>
              <a:t> and improve overall flight experiences can help enhance customer satisfaction and loyalty</a:t>
            </a:r>
            <a:r>
              <a:rPr lang="en-US" dirty="0" smtClean="0">
                <a:latin typeface="Calibri"/>
                <a:ea typeface="+mn-lt"/>
                <a:cs typeface="+mn-lt"/>
              </a:rPr>
              <a:t>.</a:t>
            </a:r>
          </a:p>
          <a:p>
            <a:endParaRPr lang="en-US" sz="1600" dirty="0">
              <a:latin typeface="Calibri"/>
              <a:ea typeface="+mn-lt"/>
              <a:cs typeface="+mn-lt"/>
            </a:endParaRPr>
          </a:p>
          <a:p>
            <a:r>
              <a:rPr lang="en-US" dirty="0" smtClean="0">
                <a:latin typeface="Calibri"/>
                <a:ea typeface="+mn-lt"/>
                <a:cs typeface="+mn-lt"/>
              </a:rPr>
              <a:t>Building </a:t>
            </a:r>
            <a:r>
              <a:rPr lang="en-US" dirty="0">
                <a:latin typeface="Calibri"/>
                <a:ea typeface="+mn-lt"/>
                <a:cs typeface="+mn-lt"/>
              </a:rPr>
              <a:t>on positive aspects mentioned in reviews, British Airways </a:t>
            </a:r>
            <a:r>
              <a:rPr lang="en-US" u="sng" dirty="0">
                <a:latin typeface="Calibri"/>
                <a:ea typeface="+mn-lt"/>
                <a:cs typeface="+mn-lt"/>
              </a:rPr>
              <a:t>can capitalize on strengths such as efficient service, friendly staff, and smooth travel experiences</a:t>
            </a:r>
            <a:r>
              <a:rPr lang="en-US" dirty="0">
                <a:latin typeface="Calibri"/>
                <a:ea typeface="+mn-lt"/>
                <a:cs typeface="+mn-lt"/>
              </a:rPr>
              <a:t>.</a:t>
            </a:r>
            <a:endParaRPr lang="en-US" sz="1600" dirty="0">
              <a:latin typeface="Calibri"/>
              <a:ea typeface="+mn-lt"/>
              <a:cs typeface="+mn-lt"/>
            </a:endParaRPr>
          </a:p>
          <a:p>
            <a:r>
              <a:rPr lang="en-US" u="sng" dirty="0">
                <a:latin typeface="Calibri"/>
                <a:ea typeface="+mn-lt"/>
                <a:cs typeface="+mn-lt"/>
              </a:rPr>
              <a:t>Investing</a:t>
            </a:r>
            <a:r>
              <a:rPr lang="en-US" dirty="0">
                <a:latin typeface="Calibri"/>
                <a:ea typeface="+mn-lt"/>
                <a:cs typeface="+mn-lt"/>
              </a:rPr>
              <a:t> in areas that customers value most, such as timely </a:t>
            </a:r>
            <a:r>
              <a:rPr lang="en-US" u="sng" dirty="0" smtClean="0">
                <a:latin typeface="Calibri"/>
                <a:ea typeface="+mn-lt"/>
                <a:cs typeface="+mn-lt"/>
              </a:rPr>
              <a:t>flights</a:t>
            </a:r>
            <a:r>
              <a:rPr lang="en-US" dirty="0" smtClean="0">
                <a:latin typeface="Calibri"/>
                <a:ea typeface="+mn-lt"/>
                <a:cs typeface="+mn-lt"/>
              </a:rPr>
              <a:t>, </a:t>
            </a:r>
            <a:r>
              <a:rPr lang="en-US" dirty="0">
                <a:latin typeface="Calibri"/>
                <a:ea typeface="+mn-lt"/>
                <a:cs typeface="+mn-lt"/>
              </a:rPr>
              <a:t>comfortable </a:t>
            </a:r>
            <a:r>
              <a:rPr lang="en-US" u="sng" dirty="0">
                <a:latin typeface="Calibri"/>
                <a:ea typeface="+mn-lt"/>
                <a:cs typeface="+mn-lt"/>
              </a:rPr>
              <a:t>seating</a:t>
            </a:r>
            <a:r>
              <a:rPr lang="en-US" dirty="0">
                <a:latin typeface="Calibri"/>
                <a:ea typeface="+mn-lt"/>
                <a:cs typeface="+mn-lt"/>
              </a:rPr>
              <a:t>, and reliable </a:t>
            </a:r>
            <a:r>
              <a:rPr lang="en-US" u="sng" dirty="0">
                <a:latin typeface="Calibri"/>
                <a:ea typeface="+mn-lt"/>
                <a:cs typeface="+mn-lt"/>
              </a:rPr>
              <a:t>service</a:t>
            </a:r>
            <a:r>
              <a:rPr lang="en-US" dirty="0">
                <a:latin typeface="Calibri"/>
                <a:ea typeface="+mn-lt"/>
                <a:cs typeface="+mn-lt"/>
              </a:rPr>
              <a:t>, can further enhance customer satisfaction and loyalty</a:t>
            </a:r>
            <a:r>
              <a:rPr lang="en-US" dirty="0" smtClean="0">
                <a:latin typeface="Calibri"/>
                <a:ea typeface="+mn-lt"/>
                <a:cs typeface="+mn-lt"/>
              </a:rPr>
              <a:t>.</a:t>
            </a:r>
          </a:p>
          <a:p>
            <a:endParaRPr lang="en-US" sz="1600" dirty="0">
              <a:latin typeface="Calibri"/>
              <a:ea typeface="+mn-lt"/>
              <a:cs typeface="+mn-lt"/>
            </a:endParaRPr>
          </a:p>
          <a:p>
            <a:endParaRPr lang="en-US" dirty="0">
              <a:latin typeface="Calibri"/>
              <a:cs typeface="Calibri"/>
            </a:endParaRPr>
          </a:p>
        </p:txBody>
      </p:sp>
    </p:spTree>
    <p:extLst>
      <p:ext uri="{BB962C8B-B14F-4D97-AF65-F5344CB8AC3E}">
        <p14:creationId xmlns:p14="http://schemas.microsoft.com/office/powerpoint/2010/main" xmlns="" val="32356894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FBE9DB16-5C17-4090-8D3F-03B9BAAB404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DEAF34AB-AE16-45B5-ABC1-801F062234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blipFill dpi="0" rotWithShape="1">
            <a:blip r:embed="rId3"/>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iew from plane wing">
            <a:extLst>
              <a:ext uri="{FF2B5EF4-FFF2-40B4-BE49-F238E27FC236}">
                <a16:creationId xmlns:a16="http://schemas.microsoft.com/office/drawing/2014/main" xmlns="" id="{664B5C3D-6C61-7E22-877F-F820B4F569D4}"/>
              </a:ext>
            </a:extLst>
          </p:cNvPr>
          <p:cNvPicPr>
            <a:picLocks noChangeAspect="1"/>
          </p:cNvPicPr>
          <p:nvPr>
            <a:videoFile r:link="rId1"/>
            <p:extLst>
              <p:ext uri="{DAA4B4D4-6D71-4841-9C94-3DE7FCFB9230}">
                <p14:media xmlns:p14="http://schemas.microsoft.com/office/powerpoint/2010/main" xmlns="" r:embed="rId4"/>
              </p:ext>
            </p:extLst>
          </p:nvPr>
        </p:nvPicPr>
        <p:blipFill rotWithShape="1">
          <a:blip r:embed="rId5">
            <a:alphaModFix amt="84000"/>
          </a:blip>
          <a:srcRect r="6250" b="6250"/>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xmlns="" id="{91080BBA-334D-47E7-984F-354D2ADEEB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5565439" y="231439"/>
            <a:ext cx="6858000" cy="6395122"/>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5" name="Group 14">
            <a:extLst>
              <a:ext uri="{FF2B5EF4-FFF2-40B4-BE49-F238E27FC236}">
                <a16:creationId xmlns:a16="http://schemas.microsoft.com/office/drawing/2014/main" xmlns="" id="{38C13093-F147-4C4E-9844-F01238DBC89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74436" y="6388259"/>
            <a:ext cx="358083" cy="368964"/>
            <a:chOff x="4135740" y="1795926"/>
            <a:chExt cx="558732" cy="575710"/>
          </a:xfrm>
        </p:grpSpPr>
        <p:grpSp>
          <p:nvGrpSpPr>
            <p:cNvPr id="16" name="Group 15">
              <a:extLst>
                <a:ext uri="{FF2B5EF4-FFF2-40B4-BE49-F238E27FC236}">
                  <a16:creationId xmlns:a16="http://schemas.microsoft.com/office/drawing/2014/main" xmlns="" id="{804050F4-5635-4D29-882B-9E26D607FC90}"/>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4135740" y="1795926"/>
              <a:ext cx="558732" cy="575710"/>
              <a:chOff x="1028007" y="1706560"/>
              <a:chExt cx="575710" cy="575710"/>
            </a:xfrm>
          </p:grpSpPr>
          <p:cxnSp>
            <p:nvCxnSpPr>
              <p:cNvPr id="18" name="Straight Connector 17">
                <a:extLst>
                  <a:ext uri="{FF2B5EF4-FFF2-40B4-BE49-F238E27FC236}">
                    <a16:creationId xmlns:a16="http://schemas.microsoft.com/office/drawing/2014/main" xmlns="" id="{D5B51A74-1848-4691-A276-A67B72C674F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471BD7D0-08DD-4880-A93E-92454B00B10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7" name="Oval 16">
              <a:extLst>
                <a:ext uri="{FF2B5EF4-FFF2-40B4-BE49-F238E27FC236}">
                  <a16:creationId xmlns:a16="http://schemas.microsoft.com/office/drawing/2014/main" xmlns="" id="{CF9ECA97-80C4-4AFD-AC63-BCF6888FAB3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xmlns="" id="{6BAD666B-EFA3-E4B5-0352-D2C9678FF0A6}"/>
              </a:ext>
            </a:extLst>
          </p:cNvPr>
          <p:cNvSpPr txBox="1"/>
          <p:nvPr/>
        </p:nvSpPr>
        <p:spPr>
          <a:xfrm>
            <a:off x="539220" y="6071163"/>
            <a:ext cx="26449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Date: 16/03/2024</a:t>
            </a:r>
          </a:p>
        </p:txBody>
      </p:sp>
      <p:sp>
        <p:nvSpPr>
          <p:cNvPr id="5" name="Title 4">
            <a:extLst>
              <a:ext uri="{FF2B5EF4-FFF2-40B4-BE49-F238E27FC236}">
                <a16:creationId xmlns:a16="http://schemas.microsoft.com/office/drawing/2014/main" xmlns="" id="{1DF968A2-E467-F474-17E8-B1CDE63C6B39}"/>
              </a:ext>
            </a:extLst>
          </p:cNvPr>
          <p:cNvSpPr>
            <a:spLocks noGrp="1"/>
          </p:cNvSpPr>
          <p:nvPr>
            <p:ph type="ctrTitle"/>
          </p:nvPr>
        </p:nvSpPr>
        <p:spPr>
          <a:xfrm>
            <a:off x="8425543" y="5708469"/>
            <a:ext cx="3598006" cy="860939"/>
          </a:xfrm>
        </p:spPr>
        <p:txBody>
          <a:bodyPr>
            <a:normAutofit fontScale="90000"/>
          </a:bodyPr>
          <a:lstStyle/>
          <a:p>
            <a:pPr algn="r"/>
            <a:r>
              <a:rPr lang="en-US" dirty="0">
                <a:solidFill>
                  <a:schemeClr val="bg1"/>
                </a:solidFill>
                <a:highlight>
                  <a:srgbClr val="8C8B8B"/>
                </a:highlight>
              </a:rPr>
              <a:t>Thank You</a:t>
            </a:r>
          </a:p>
        </p:txBody>
      </p:sp>
      <p:sp>
        <p:nvSpPr>
          <p:cNvPr id="14" name="TextBox 13"/>
          <p:cNvSpPr txBox="1"/>
          <p:nvPr/>
        </p:nvSpPr>
        <p:spPr>
          <a:xfrm>
            <a:off x="7053943" y="2834641"/>
            <a:ext cx="4872445" cy="2554545"/>
          </a:xfrm>
          <a:prstGeom prst="rect">
            <a:avLst/>
          </a:prstGeom>
          <a:noFill/>
        </p:spPr>
        <p:txBody>
          <a:bodyPr wrap="square" rtlCol="0">
            <a:spAutoFit/>
          </a:bodyPr>
          <a:lstStyle/>
          <a:p>
            <a:pPr algn="r"/>
            <a:r>
              <a:rPr lang="en-US" sz="2000" dirty="0" smtClean="0">
                <a:solidFill>
                  <a:schemeClr val="bg1"/>
                </a:solidFill>
                <a:latin typeface="Calibri"/>
                <a:ea typeface="+mn-lt"/>
                <a:cs typeface="+mn-lt"/>
              </a:rPr>
              <a:t>Overall, the sentiment analysis of customer reviews provides valuable insights into customer perceptions and experiences with British Airways. By addressing areas of improvement and leveraging strengths, British Airways can enhance customer satisfaction, loyalty, and overall brand reputation.</a:t>
            </a:r>
            <a:endParaRPr lang="en-US" dirty="0">
              <a:solidFill>
                <a:schemeClr val="bg1"/>
              </a:solidFill>
              <a:latin typeface="Calibri"/>
              <a:ea typeface="+mn-lt"/>
              <a:cs typeface="+mn-lt"/>
            </a:endParaRPr>
          </a:p>
        </p:txBody>
      </p:sp>
    </p:spTree>
    <p:extLst>
      <p:ext uri="{BB962C8B-B14F-4D97-AF65-F5344CB8AC3E}">
        <p14:creationId xmlns:p14="http://schemas.microsoft.com/office/powerpoint/2010/main" xmlns="" val="42314668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B0571E1-780C-7F89-43EE-24CD8FBD6F50}"/>
              </a:ext>
            </a:extLst>
          </p:cNvPr>
          <p:cNvSpPr txBox="1"/>
          <p:nvPr/>
        </p:nvSpPr>
        <p:spPr>
          <a:xfrm>
            <a:off x="2441186" y="1759571"/>
            <a:ext cx="731944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dirty="0">
                <a:latin typeface="Calibri"/>
                <a:ea typeface="+mn-lt"/>
                <a:cs typeface="+mn-lt"/>
              </a:rPr>
              <a:t>Introduction</a:t>
            </a:r>
            <a:endParaRPr lang="en-US" sz="4000" b="1">
              <a:latin typeface="Calibri"/>
              <a:cs typeface="Times New Roman"/>
            </a:endParaRPr>
          </a:p>
        </p:txBody>
      </p:sp>
      <p:sp>
        <p:nvSpPr>
          <p:cNvPr id="3" name="TextBox 2">
            <a:extLst>
              <a:ext uri="{FF2B5EF4-FFF2-40B4-BE49-F238E27FC236}">
                <a16:creationId xmlns:a16="http://schemas.microsoft.com/office/drawing/2014/main" xmlns="" id="{F87A0396-B531-B57F-9BE5-F829CBCC3BE0}"/>
              </a:ext>
            </a:extLst>
          </p:cNvPr>
          <p:cNvSpPr txBox="1"/>
          <p:nvPr/>
        </p:nvSpPr>
        <p:spPr>
          <a:xfrm>
            <a:off x="1337990" y="2469367"/>
            <a:ext cx="92435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latin typeface="Calibri"/>
                <a:ea typeface="+mn-lt"/>
                <a:cs typeface="+mn-lt"/>
              </a:rPr>
              <a:t>Objectives</a:t>
            </a:r>
            <a:r>
              <a:rPr lang="en-US" b="1" dirty="0">
                <a:latin typeface="Calibri"/>
                <a:ea typeface="+mn-lt"/>
                <a:cs typeface="+mn-lt"/>
              </a:rPr>
              <a:t>: </a:t>
            </a:r>
            <a:r>
              <a:rPr lang="en-US" sz="2400" dirty="0">
                <a:latin typeface="Calibri"/>
                <a:ea typeface="+mn-lt"/>
                <a:cs typeface="+mn-lt"/>
              </a:rPr>
              <a:t>To analyze customer reviews of British Airways using sentiment analysis techniques</a:t>
            </a:r>
            <a:endParaRPr lang="en-US" sz="2400"/>
          </a:p>
        </p:txBody>
      </p:sp>
      <p:sp>
        <p:nvSpPr>
          <p:cNvPr id="4" name="TextBox 3">
            <a:extLst>
              <a:ext uri="{FF2B5EF4-FFF2-40B4-BE49-F238E27FC236}">
                <a16:creationId xmlns:a16="http://schemas.microsoft.com/office/drawing/2014/main" xmlns="" id="{A2F5DA2A-D8B5-C6C0-DC0B-6E24D8609887}"/>
              </a:ext>
            </a:extLst>
          </p:cNvPr>
          <p:cNvSpPr txBox="1"/>
          <p:nvPr/>
        </p:nvSpPr>
        <p:spPr>
          <a:xfrm>
            <a:off x="956990" y="3394652"/>
            <a:ext cx="92435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smtClean="0">
                <a:latin typeface="Calibri"/>
                <a:ea typeface="+mn-lt"/>
                <a:cs typeface="+mn-lt"/>
              </a:rPr>
              <a:t>Dataset: </a:t>
            </a:r>
            <a:r>
              <a:rPr lang="en-US" sz="2400" dirty="0" smtClean="0">
                <a:latin typeface="Calibri"/>
                <a:ea typeface="+mn-lt"/>
                <a:cs typeface="+mn-lt"/>
              </a:rPr>
              <a:t>Airline reviews collected from </a:t>
            </a:r>
            <a:r>
              <a:rPr lang="en-US" sz="2400" dirty="0" smtClean="0">
                <a:latin typeface="Calibri"/>
                <a:ea typeface="+mn-lt"/>
                <a:cs typeface="+mn-lt"/>
                <a:hlinkClick r:id="rId2"/>
              </a:rPr>
              <a:t>airlinequality.com</a:t>
            </a:r>
            <a:r>
              <a:rPr lang="en-US" sz="2400" dirty="0" smtClean="0">
                <a:latin typeface="Calibri"/>
                <a:ea typeface="+mn-lt"/>
                <a:cs typeface="+mn-lt"/>
              </a:rPr>
              <a:t>.</a:t>
            </a:r>
            <a:endParaRPr lang="en-US" sz="2400" dirty="0">
              <a:latin typeface="Calibri"/>
              <a:cs typeface="Calibri"/>
            </a:endParaRPr>
          </a:p>
        </p:txBody>
      </p:sp>
    </p:spTree>
    <p:extLst>
      <p:ext uri="{BB962C8B-B14F-4D97-AF65-F5344CB8AC3E}">
        <p14:creationId xmlns:p14="http://schemas.microsoft.com/office/powerpoint/2010/main" xmlns="" val="36759729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C99D0BE-729F-9FCF-994F-388B007F95F1}"/>
              </a:ext>
            </a:extLst>
          </p:cNvPr>
          <p:cNvSpPr txBox="1"/>
          <p:nvPr/>
        </p:nvSpPr>
        <p:spPr>
          <a:xfrm>
            <a:off x="318473" y="1448551"/>
            <a:ext cx="731944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dirty="0">
                <a:latin typeface="Calibri"/>
                <a:ea typeface="+mn-lt"/>
                <a:cs typeface="+mn-lt"/>
              </a:rPr>
              <a:t>Web scraping</a:t>
            </a:r>
            <a:endParaRPr lang="en-US" b="1" dirty="0">
              <a:latin typeface="Calibri"/>
            </a:endParaRPr>
          </a:p>
        </p:txBody>
      </p:sp>
      <p:sp>
        <p:nvSpPr>
          <p:cNvPr id="5" name="TextBox 4">
            <a:extLst>
              <a:ext uri="{FF2B5EF4-FFF2-40B4-BE49-F238E27FC236}">
                <a16:creationId xmlns:a16="http://schemas.microsoft.com/office/drawing/2014/main" xmlns="" id="{6FBCBF73-9CF1-1DC9-25F4-51DB83D1A1CA}"/>
              </a:ext>
            </a:extLst>
          </p:cNvPr>
          <p:cNvSpPr txBox="1"/>
          <p:nvPr/>
        </p:nvSpPr>
        <p:spPr>
          <a:xfrm>
            <a:off x="-753621" y="2197224"/>
            <a:ext cx="92435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latin typeface="Calibri"/>
                <a:ea typeface="+mn-lt"/>
                <a:cs typeface="+mn-lt"/>
              </a:rPr>
              <a:t>Website scraped: </a:t>
            </a:r>
            <a:r>
              <a:rPr lang="en-US" sz="2400" dirty="0">
                <a:latin typeface="Calibri"/>
                <a:ea typeface="+mn-lt"/>
                <a:cs typeface="+mn-lt"/>
                <a:hlinkClick r:id="rId2"/>
              </a:rPr>
              <a:t>airlinequality.com</a:t>
            </a:r>
            <a:endParaRPr lang="en-US" dirty="0">
              <a:latin typeface="Calibri"/>
            </a:endParaRPr>
          </a:p>
        </p:txBody>
      </p:sp>
      <p:sp>
        <p:nvSpPr>
          <p:cNvPr id="7" name="TextBox 6">
            <a:extLst>
              <a:ext uri="{FF2B5EF4-FFF2-40B4-BE49-F238E27FC236}">
                <a16:creationId xmlns:a16="http://schemas.microsoft.com/office/drawing/2014/main" xmlns="" id="{AA4B903F-466B-A854-28F1-746182D42A6F}"/>
              </a:ext>
            </a:extLst>
          </p:cNvPr>
          <p:cNvSpPr txBox="1"/>
          <p:nvPr/>
        </p:nvSpPr>
        <p:spPr>
          <a:xfrm>
            <a:off x="-753621" y="2694856"/>
            <a:ext cx="92435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latin typeface="Calibri"/>
                <a:ea typeface="+mn-lt"/>
                <a:cs typeface="+mn-lt"/>
              </a:rPr>
              <a:t>Number of pages scraped: 10</a:t>
            </a:r>
            <a:endParaRPr lang="en-US" dirty="0">
              <a:latin typeface="Calibri"/>
            </a:endParaRPr>
          </a:p>
        </p:txBody>
      </p:sp>
      <p:pic>
        <p:nvPicPr>
          <p:cNvPr id="8" name="Picture 7" descr="A screenshot of a computer program&#10;&#10;Description automatically generated">
            <a:extLst>
              <a:ext uri="{FF2B5EF4-FFF2-40B4-BE49-F238E27FC236}">
                <a16:creationId xmlns:a16="http://schemas.microsoft.com/office/drawing/2014/main" xmlns="" id="{B4084686-201D-8B0A-B5E7-57F3D17550C9}"/>
              </a:ext>
            </a:extLst>
          </p:cNvPr>
          <p:cNvPicPr>
            <a:picLocks noChangeAspect="1"/>
          </p:cNvPicPr>
          <p:nvPr/>
        </p:nvPicPr>
        <p:blipFill>
          <a:blip r:embed="rId3"/>
          <a:stretch>
            <a:fillRect/>
          </a:stretch>
        </p:blipFill>
        <p:spPr>
          <a:xfrm>
            <a:off x="7032949" y="843643"/>
            <a:ext cx="4449924" cy="5168964"/>
          </a:xfrm>
          <a:prstGeom prst="rect">
            <a:avLst/>
          </a:prstGeom>
        </p:spPr>
      </p:pic>
    </p:spTree>
    <p:extLst>
      <p:ext uri="{BB962C8B-B14F-4D97-AF65-F5344CB8AC3E}">
        <p14:creationId xmlns:p14="http://schemas.microsoft.com/office/powerpoint/2010/main" xmlns="" val="41966918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survey&#10;&#10;Description automatically generated">
            <a:extLst>
              <a:ext uri="{FF2B5EF4-FFF2-40B4-BE49-F238E27FC236}">
                <a16:creationId xmlns:a16="http://schemas.microsoft.com/office/drawing/2014/main" xmlns="" id="{82EB91DF-7868-32F2-5CAB-D594D50D50E5}"/>
              </a:ext>
            </a:extLst>
          </p:cNvPr>
          <p:cNvPicPr>
            <a:picLocks noChangeAspect="1"/>
          </p:cNvPicPr>
          <p:nvPr/>
        </p:nvPicPr>
        <p:blipFill>
          <a:blip r:embed="rId2"/>
          <a:stretch>
            <a:fillRect/>
          </a:stretch>
        </p:blipFill>
        <p:spPr>
          <a:xfrm>
            <a:off x="7505894" y="630885"/>
            <a:ext cx="4271476" cy="4927535"/>
          </a:xfrm>
          <a:prstGeom prst="rect">
            <a:avLst/>
          </a:prstGeom>
        </p:spPr>
      </p:pic>
      <p:sp>
        <p:nvSpPr>
          <p:cNvPr id="14" name="Arrow: Down 13">
            <a:extLst>
              <a:ext uri="{FF2B5EF4-FFF2-40B4-BE49-F238E27FC236}">
                <a16:creationId xmlns:a16="http://schemas.microsoft.com/office/drawing/2014/main" xmlns="" id="{C03BB5F3-4A0C-5CA9-D835-CE8961F8C0D7}"/>
              </a:ext>
            </a:extLst>
          </p:cNvPr>
          <p:cNvSpPr/>
          <p:nvPr/>
        </p:nvSpPr>
        <p:spPr>
          <a:xfrm>
            <a:off x="3323573" y="1487427"/>
            <a:ext cx="567613" cy="80865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C5D921A9-6AE6-3EDE-265F-07E74F4CDD31}"/>
              </a:ext>
            </a:extLst>
          </p:cNvPr>
          <p:cNvSpPr/>
          <p:nvPr/>
        </p:nvSpPr>
        <p:spPr>
          <a:xfrm>
            <a:off x="1248284" y="552135"/>
            <a:ext cx="5357327" cy="9252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8261981E-8EDA-AE7A-D1AE-8578884474F8}"/>
              </a:ext>
            </a:extLst>
          </p:cNvPr>
          <p:cNvSpPr txBox="1"/>
          <p:nvPr/>
        </p:nvSpPr>
        <p:spPr>
          <a:xfrm>
            <a:off x="-123806" y="696550"/>
            <a:ext cx="81394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chemeClr val="bg1"/>
                </a:solidFill>
                <a:latin typeface="Calibri"/>
                <a:ea typeface="+mn-lt"/>
                <a:cs typeface="+mn-lt"/>
              </a:rPr>
              <a:t>After web scraping exported data is saved in </a:t>
            </a:r>
            <a:endParaRPr lang="en-US" sz="2000">
              <a:solidFill>
                <a:schemeClr val="bg1"/>
              </a:solidFill>
            </a:endParaRPr>
          </a:p>
          <a:p>
            <a:pPr algn="ctr"/>
            <a:r>
              <a:rPr lang="en-US" sz="2000" dirty="0">
                <a:solidFill>
                  <a:schemeClr val="bg1"/>
                </a:solidFill>
                <a:latin typeface="Calibri"/>
                <a:ea typeface="+mn-lt"/>
                <a:cs typeface="+mn-lt"/>
              </a:rPr>
              <a:t>form of excel file.</a:t>
            </a:r>
            <a:endParaRPr lang="en-US" sz="2000">
              <a:solidFill>
                <a:schemeClr val="bg1"/>
              </a:solidFill>
            </a:endParaRPr>
          </a:p>
        </p:txBody>
      </p:sp>
      <p:sp>
        <p:nvSpPr>
          <p:cNvPr id="18" name="Rectangle 17">
            <a:extLst>
              <a:ext uri="{FF2B5EF4-FFF2-40B4-BE49-F238E27FC236}">
                <a16:creationId xmlns:a16="http://schemas.microsoft.com/office/drawing/2014/main" xmlns="" id="{765988E0-6422-4335-D379-F82FAA660DF9}"/>
              </a:ext>
            </a:extLst>
          </p:cNvPr>
          <p:cNvSpPr/>
          <p:nvPr/>
        </p:nvSpPr>
        <p:spPr>
          <a:xfrm>
            <a:off x="1247973" y="2307223"/>
            <a:ext cx="5357327" cy="9252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xmlns="" id="{D613EA88-9C37-D1A5-7CE9-CAD44902181D}"/>
              </a:ext>
            </a:extLst>
          </p:cNvPr>
          <p:cNvSpPr txBox="1"/>
          <p:nvPr/>
        </p:nvSpPr>
        <p:spPr>
          <a:xfrm>
            <a:off x="0" y="2412448"/>
            <a:ext cx="813940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chemeClr val="bg1"/>
                </a:solidFill>
                <a:latin typeface="Calibri"/>
                <a:ea typeface="+mn-lt"/>
                <a:cs typeface="+mn-lt"/>
              </a:rPr>
              <a:t>CSV File is imported in form of </a:t>
            </a:r>
            <a:r>
              <a:rPr lang="en-US" sz="2000" dirty="0" smtClean="0">
                <a:solidFill>
                  <a:schemeClr val="bg1"/>
                </a:solidFill>
                <a:latin typeface="Calibri"/>
                <a:ea typeface="+mn-lt"/>
                <a:cs typeface="+mn-lt"/>
              </a:rPr>
              <a:t>data frame</a:t>
            </a:r>
            <a:r>
              <a:rPr lang="en-US" sz="2000" dirty="0" smtClean="0">
                <a:solidFill>
                  <a:schemeClr val="bg1"/>
                </a:solidFill>
                <a:latin typeface="Calibri"/>
                <a:ea typeface="+mn-lt"/>
                <a:cs typeface="+mn-lt"/>
              </a:rPr>
              <a:t>.</a:t>
            </a:r>
            <a:r>
              <a:rPr lang="en-US" sz="2000" dirty="0">
                <a:solidFill>
                  <a:schemeClr val="bg1"/>
                </a:solidFill>
                <a:latin typeface="Calibri"/>
                <a:ea typeface="+mn-lt"/>
                <a:cs typeface="+mn-lt"/>
              </a:rPr>
              <a:t> </a:t>
            </a:r>
            <a:endParaRPr lang="en-US" dirty="0">
              <a:solidFill>
                <a:schemeClr val="bg1"/>
              </a:solidFill>
              <a:latin typeface="Consolas"/>
            </a:endParaRPr>
          </a:p>
          <a:p>
            <a:pPr algn="ctr"/>
            <a:r>
              <a:rPr lang="en-US" sz="2000" dirty="0">
                <a:solidFill>
                  <a:schemeClr val="bg1"/>
                </a:solidFill>
                <a:latin typeface="Calibri"/>
              </a:rPr>
              <a:t>Obtained data is raw data.</a:t>
            </a:r>
            <a:endParaRPr lang="en-US" dirty="0">
              <a:solidFill>
                <a:schemeClr val="bg1"/>
              </a:solidFill>
              <a:latin typeface="Consolas"/>
            </a:endParaRPr>
          </a:p>
          <a:p>
            <a:pPr algn="ctr"/>
            <a:r>
              <a:rPr lang="en-US" sz="2000" dirty="0">
                <a:solidFill>
                  <a:schemeClr val="bg1"/>
                </a:solidFill>
                <a:latin typeface="Calibri"/>
              </a:rPr>
              <a:t>.</a:t>
            </a:r>
            <a:endParaRPr lang="en-US" dirty="0">
              <a:solidFill>
                <a:schemeClr val="bg1"/>
              </a:solidFill>
              <a:latin typeface="Consolas"/>
            </a:endParaRPr>
          </a:p>
        </p:txBody>
      </p:sp>
      <p:sp>
        <p:nvSpPr>
          <p:cNvPr id="20" name="Arrow: Down 19">
            <a:extLst>
              <a:ext uri="{FF2B5EF4-FFF2-40B4-BE49-F238E27FC236}">
                <a16:creationId xmlns:a16="http://schemas.microsoft.com/office/drawing/2014/main" xmlns="" id="{040F4AC3-DE55-EAA3-59C0-97CC7CAEEC27}"/>
              </a:ext>
            </a:extLst>
          </p:cNvPr>
          <p:cNvSpPr/>
          <p:nvPr/>
        </p:nvSpPr>
        <p:spPr>
          <a:xfrm>
            <a:off x="3336635" y="3239715"/>
            <a:ext cx="567613" cy="80865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267E0F13-58A5-1968-5054-31CF2C440D68}"/>
              </a:ext>
            </a:extLst>
          </p:cNvPr>
          <p:cNvSpPr/>
          <p:nvPr/>
        </p:nvSpPr>
        <p:spPr>
          <a:xfrm>
            <a:off x="1203496" y="4059512"/>
            <a:ext cx="5357327" cy="9252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xmlns="" id="{4960C483-D6C3-55D8-2607-B851C2AB7BB4}"/>
              </a:ext>
            </a:extLst>
          </p:cNvPr>
          <p:cNvSpPr txBox="1"/>
          <p:nvPr/>
        </p:nvSpPr>
        <p:spPr>
          <a:xfrm>
            <a:off x="-194720" y="4172513"/>
            <a:ext cx="81394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chemeClr val="bg1"/>
                </a:solidFill>
                <a:latin typeface="Calibri"/>
                <a:ea typeface="+mn-lt"/>
                <a:cs typeface="+mn-lt"/>
              </a:rPr>
              <a:t>Data Cleaning: Tokenization, </a:t>
            </a:r>
            <a:r>
              <a:rPr lang="en-US" sz="2000" dirty="0" smtClean="0">
                <a:solidFill>
                  <a:schemeClr val="bg1"/>
                </a:solidFill>
                <a:latin typeface="Calibri"/>
                <a:ea typeface="+mn-lt"/>
                <a:cs typeface="+mn-lt"/>
              </a:rPr>
              <a:t>Lemmatization,</a:t>
            </a:r>
            <a:endParaRPr lang="en-US" dirty="0">
              <a:solidFill>
                <a:schemeClr val="bg1"/>
              </a:solidFill>
              <a:latin typeface="Consolas"/>
              <a:ea typeface="+mn-lt"/>
              <a:cs typeface="+mn-lt"/>
            </a:endParaRPr>
          </a:p>
          <a:p>
            <a:pPr algn="ctr"/>
            <a:r>
              <a:rPr lang="en-US" sz="2000" dirty="0">
                <a:solidFill>
                  <a:schemeClr val="bg1"/>
                </a:solidFill>
                <a:latin typeface="Calibri"/>
              </a:rPr>
              <a:t>Text cleaning, Normalization, Stop word removal.</a:t>
            </a:r>
          </a:p>
        </p:txBody>
      </p:sp>
      <p:sp>
        <p:nvSpPr>
          <p:cNvPr id="11" name="TextBox 10"/>
          <p:cNvSpPr txBox="1"/>
          <p:nvPr/>
        </p:nvSpPr>
        <p:spPr>
          <a:xfrm>
            <a:off x="7563394" y="274320"/>
            <a:ext cx="4206240" cy="369332"/>
          </a:xfrm>
          <a:prstGeom prst="rect">
            <a:avLst/>
          </a:prstGeom>
          <a:noFill/>
        </p:spPr>
        <p:txBody>
          <a:bodyPr wrap="square" rtlCol="0">
            <a:spAutoFit/>
          </a:bodyPr>
          <a:lstStyle/>
          <a:p>
            <a:r>
              <a:rPr lang="en-US" dirty="0" smtClean="0"/>
              <a:t>Cleaned Data =&gt;</a:t>
            </a:r>
            <a:endParaRPr lang="en-US" dirty="0"/>
          </a:p>
        </p:txBody>
      </p:sp>
    </p:spTree>
    <p:extLst>
      <p:ext uri="{BB962C8B-B14F-4D97-AF65-F5344CB8AC3E}">
        <p14:creationId xmlns:p14="http://schemas.microsoft.com/office/powerpoint/2010/main" xmlns="" val="3030755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814354" y="339634"/>
            <a:ext cx="4820195" cy="809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F8372894-9398-B4C5-0892-1A8C80C27F64}"/>
              </a:ext>
            </a:extLst>
          </p:cNvPr>
          <p:cNvSpPr txBox="1"/>
          <p:nvPr/>
        </p:nvSpPr>
        <p:spPr>
          <a:xfrm>
            <a:off x="2612248" y="398857"/>
            <a:ext cx="731944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Calibri"/>
                <a:ea typeface="+mn-lt"/>
                <a:cs typeface="+mn-lt"/>
              </a:rPr>
              <a:t>Sentimental Analysis</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TextBox 4">
            <a:extLst>
              <a:ext uri="{FF2B5EF4-FFF2-40B4-BE49-F238E27FC236}">
                <a16:creationId xmlns:a16="http://schemas.microsoft.com/office/drawing/2014/main" xmlns="" id="{C1197DE1-74EA-3475-35B2-43B70E73ABC6}"/>
              </a:ext>
            </a:extLst>
          </p:cNvPr>
          <p:cNvSpPr txBox="1"/>
          <p:nvPr/>
        </p:nvSpPr>
        <p:spPr>
          <a:xfrm>
            <a:off x="1495989" y="1181433"/>
            <a:ext cx="9243525" cy="1323439"/>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latin typeface="Calibri"/>
                <a:ea typeface="+mn-lt"/>
                <a:cs typeface="+mn-lt"/>
              </a:rPr>
              <a:t>Sentiment analysis, also known as opinion mining, is a process of determining the sentiment or opinion expressed in a piece of text. It involves using natural language processing (NLP), computational linguistics, and text analysis techniques to identify and extract subjective information from unstructured data.</a:t>
            </a:r>
          </a:p>
        </p:txBody>
      </p:sp>
      <p:sp>
        <p:nvSpPr>
          <p:cNvPr id="6" name="TextBox 5">
            <a:extLst>
              <a:ext uri="{FF2B5EF4-FFF2-40B4-BE49-F238E27FC236}">
                <a16:creationId xmlns:a16="http://schemas.microsoft.com/office/drawing/2014/main" xmlns="" id="{A9218250-CC67-B017-14FE-A9C1A7384A95}"/>
              </a:ext>
            </a:extLst>
          </p:cNvPr>
          <p:cNvSpPr txBox="1"/>
          <p:nvPr/>
        </p:nvSpPr>
        <p:spPr>
          <a:xfrm>
            <a:off x="1326484" y="5758408"/>
            <a:ext cx="924352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latin typeface="Calibri"/>
                <a:ea typeface="+mn-lt"/>
                <a:cs typeface="+mn-lt"/>
              </a:rPr>
              <a:t>We </a:t>
            </a:r>
            <a:r>
              <a:rPr lang="en-US" sz="2000" dirty="0" smtClean="0">
                <a:latin typeface="Calibri"/>
                <a:ea typeface="+mn-lt"/>
                <a:cs typeface="+mn-lt"/>
              </a:rPr>
              <a:t>will use both the modeling techniques, for getting better precision, </a:t>
            </a:r>
            <a:r>
              <a:rPr lang="en-US" sz="2000" dirty="0" smtClean="0">
                <a:latin typeface="Calibri"/>
                <a:ea typeface="+mn-lt"/>
                <a:cs typeface="+mn-lt"/>
              </a:rPr>
              <a:t>insights &amp; findings</a:t>
            </a:r>
            <a:endParaRPr lang="en-US" sz="2000" dirty="0">
              <a:latin typeface="Calibri"/>
              <a:ea typeface="+mn-lt"/>
              <a:cs typeface="+mn-lt"/>
            </a:endParaRPr>
          </a:p>
        </p:txBody>
      </p:sp>
      <p:graphicFrame>
        <p:nvGraphicFramePr>
          <p:cNvPr id="10" name="Diagram 9"/>
          <p:cNvGraphicFramePr/>
          <p:nvPr/>
        </p:nvGraphicFramePr>
        <p:xfrm>
          <a:off x="2724331" y="2809723"/>
          <a:ext cx="7321005" cy="2702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5253803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4" name="Group 103">
            <a:extLst>
              <a:ext uri="{FF2B5EF4-FFF2-40B4-BE49-F238E27FC236}">
                <a16:creationId xmlns:a16="http://schemas.microsoft.com/office/drawing/2014/main" xmlns="" id="{23F5135F-115E-423C-BE4A-B56C35DC9F3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74436" y="6388259"/>
            <a:ext cx="358083" cy="368964"/>
            <a:chOff x="4135740" y="1795926"/>
            <a:chExt cx="558732" cy="575710"/>
          </a:xfrm>
        </p:grpSpPr>
        <p:grpSp>
          <p:nvGrpSpPr>
            <p:cNvPr id="21" name="Group 20">
              <a:extLst>
                <a:ext uri="{FF2B5EF4-FFF2-40B4-BE49-F238E27FC236}">
                  <a16:creationId xmlns:a16="http://schemas.microsoft.com/office/drawing/2014/main" xmlns="" id="{82C1E318-0F1F-4920-8C7D-FBAC66631B54}"/>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4135740" y="1795926"/>
              <a:ext cx="558732" cy="575710"/>
              <a:chOff x="1028007" y="1706560"/>
              <a:chExt cx="575710" cy="575710"/>
            </a:xfrm>
          </p:grpSpPr>
          <p:cxnSp>
            <p:nvCxnSpPr>
              <p:cNvPr id="105" name="Straight Connector 104">
                <a:extLst>
                  <a:ext uri="{FF2B5EF4-FFF2-40B4-BE49-F238E27FC236}">
                    <a16:creationId xmlns:a16="http://schemas.microsoft.com/office/drawing/2014/main" xmlns="" id="{DE4A7237-B6EB-4FB7-8B68-7C27438D477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84E00FDE-0838-4B5B-A782-6B6C92DB0A8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Oval 21">
              <a:extLst>
                <a:ext uri="{FF2B5EF4-FFF2-40B4-BE49-F238E27FC236}">
                  <a16:creationId xmlns:a16="http://schemas.microsoft.com/office/drawing/2014/main" xmlns="" id="{2BC1B2F3-8E83-4A70-B103-979C67EECED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06" name="Rectangle 105">
            <a:extLst>
              <a:ext uri="{FF2B5EF4-FFF2-40B4-BE49-F238E27FC236}">
                <a16:creationId xmlns:a16="http://schemas.microsoft.com/office/drawing/2014/main" xmlns="" id="{46AD51EB-971C-4722-9A98-42EB5ABCAD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Diagram 16"/>
          <p:cNvGraphicFramePr/>
          <p:nvPr/>
        </p:nvGraphicFramePr>
        <p:xfrm>
          <a:off x="1097279" y="677998"/>
          <a:ext cx="4026089" cy="22415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5" name="Picture 14">
            <a:extLst>
              <a:ext uri="{FF2B5EF4-FFF2-40B4-BE49-F238E27FC236}">
                <a16:creationId xmlns:a16="http://schemas.microsoft.com/office/drawing/2014/main" xmlns="" id="{1762262D-C376-4594-7FBB-B49D988A5489}"/>
              </a:ext>
            </a:extLst>
          </p:cNvPr>
          <p:cNvPicPr>
            <a:picLocks noChangeAspect="1"/>
          </p:cNvPicPr>
          <p:nvPr/>
        </p:nvPicPr>
        <p:blipFill>
          <a:blip r:embed="rId6"/>
          <a:stretch>
            <a:fillRect/>
          </a:stretch>
        </p:blipFill>
        <p:spPr>
          <a:xfrm>
            <a:off x="407176" y="3657600"/>
            <a:ext cx="5770626" cy="2625634"/>
          </a:xfrm>
          <a:prstGeom prst="rect">
            <a:avLst/>
          </a:prstGeom>
        </p:spPr>
      </p:pic>
      <p:pic>
        <p:nvPicPr>
          <p:cNvPr id="12" name="Picture 11" descr="A pie chart with numbers and text&#10;&#10;Description automatically generated">
            <a:extLst>
              <a:ext uri="{FF2B5EF4-FFF2-40B4-BE49-F238E27FC236}">
                <a16:creationId xmlns:a16="http://schemas.microsoft.com/office/drawing/2014/main" xmlns="" id="{CCC20E5C-E45B-B787-5533-1DD0FD65818B}"/>
              </a:ext>
            </a:extLst>
          </p:cNvPr>
          <p:cNvPicPr>
            <a:picLocks noChangeAspect="1"/>
          </p:cNvPicPr>
          <p:nvPr/>
        </p:nvPicPr>
        <p:blipFill>
          <a:blip r:embed="rId7"/>
          <a:stretch>
            <a:fillRect/>
          </a:stretch>
        </p:blipFill>
        <p:spPr>
          <a:xfrm>
            <a:off x="6178733" y="300446"/>
            <a:ext cx="4612203" cy="3343848"/>
          </a:xfrm>
          <a:prstGeom prst="rect">
            <a:avLst/>
          </a:prstGeom>
        </p:spPr>
      </p:pic>
      <p:sp>
        <p:nvSpPr>
          <p:cNvPr id="14" name="TextBox 13">
            <a:extLst>
              <a:ext uri="{FF2B5EF4-FFF2-40B4-BE49-F238E27FC236}">
                <a16:creationId xmlns:a16="http://schemas.microsoft.com/office/drawing/2014/main" xmlns="" id="{9CC90F49-B20C-317C-942B-9AA8263BA2AF}"/>
              </a:ext>
            </a:extLst>
          </p:cNvPr>
          <p:cNvSpPr txBox="1"/>
          <p:nvPr/>
        </p:nvSpPr>
        <p:spPr>
          <a:xfrm>
            <a:off x="6749143" y="3969838"/>
            <a:ext cx="4706860" cy="224155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110000"/>
              </a:lnSpc>
              <a:spcAft>
                <a:spcPts val="600"/>
              </a:spcAft>
            </a:pPr>
            <a:r>
              <a:rPr lang="en-US" dirty="0">
                <a:latin typeface="Calibri"/>
                <a:cs typeface="Times New Roman"/>
              </a:rPr>
              <a:t>Conclusion: British Airways appears to be delivering a service that generally satisfies a majority of its customers but the fact that around 42.2% have negative sentiments towards the service can't be ignored.</a:t>
            </a:r>
          </a:p>
        </p:txBody>
      </p:sp>
      <p:grpSp>
        <p:nvGrpSpPr>
          <p:cNvPr id="107" name="Group 106">
            <a:extLst>
              <a:ext uri="{FF2B5EF4-FFF2-40B4-BE49-F238E27FC236}">
                <a16:creationId xmlns:a16="http://schemas.microsoft.com/office/drawing/2014/main" xmlns="" id="{62DDEDFE-DA0E-4A73-8894-7BF19EB343F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74436" y="6388259"/>
            <a:ext cx="358083" cy="368964"/>
            <a:chOff x="4135740" y="1795926"/>
            <a:chExt cx="558732" cy="575710"/>
          </a:xfrm>
        </p:grpSpPr>
        <p:grpSp>
          <p:nvGrpSpPr>
            <p:cNvPr id="108" name="Group 107">
              <a:extLst>
                <a:ext uri="{FF2B5EF4-FFF2-40B4-BE49-F238E27FC236}">
                  <a16:creationId xmlns:a16="http://schemas.microsoft.com/office/drawing/2014/main" xmlns="" id="{D6D243BB-17C9-4E35-A6AB-BCBE2E1DAD0F}"/>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4135740" y="1795926"/>
              <a:ext cx="558732" cy="575710"/>
              <a:chOff x="1028007" y="1706560"/>
              <a:chExt cx="575710" cy="575710"/>
            </a:xfrm>
          </p:grpSpPr>
          <p:cxnSp>
            <p:nvCxnSpPr>
              <p:cNvPr id="109" name="Straight Connector 108">
                <a:extLst>
                  <a:ext uri="{FF2B5EF4-FFF2-40B4-BE49-F238E27FC236}">
                    <a16:creationId xmlns:a16="http://schemas.microsoft.com/office/drawing/2014/main" xmlns="" id="{4D667C39-1E9A-4EBF-9AE0-A66827DE6D7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xmlns="" id="{6BB0F062-CC3E-4632-907E-DADDD30529EA}"/>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1" name="Oval 110">
              <a:extLst>
                <a:ext uri="{FF2B5EF4-FFF2-40B4-BE49-F238E27FC236}">
                  <a16:creationId xmlns:a16="http://schemas.microsoft.com/office/drawing/2014/main" xmlns="" id="{0926B424-CBBD-44D8-9FE6-A5CD6739E19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40656083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alpha val="23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F97ECEBD-091D-E480-478B-D8187C4BC46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74436" y="6388259"/>
            <a:ext cx="358083" cy="368964"/>
            <a:chOff x="4135740" y="1795926"/>
            <a:chExt cx="558732" cy="575710"/>
          </a:xfrm>
        </p:grpSpPr>
        <p:grpSp>
          <p:nvGrpSpPr>
            <p:cNvPr id="3" name="Group 2">
              <a:extLst>
                <a:ext uri="{FF2B5EF4-FFF2-40B4-BE49-F238E27FC236}">
                  <a16:creationId xmlns:a16="http://schemas.microsoft.com/office/drawing/2014/main" xmlns="" id="{6A7E9DD2-54AD-E953-5DC8-FA277E6D6AC1}"/>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4135740" y="1795926"/>
              <a:ext cx="558732" cy="575710"/>
              <a:chOff x="1028007" y="1706560"/>
              <a:chExt cx="575710" cy="575710"/>
            </a:xfrm>
          </p:grpSpPr>
          <p:cxnSp>
            <p:nvCxnSpPr>
              <p:cNvPr id="5" name="Straight Connector 4">
                <a:extLst>
                  <a:ext uri="{FF2B5EF4-FFF2-40B4-BE49-F238E27FC236}">
                    <a16:creationId xmlns:a16="http://schemas.microsoft.com/office/drawing/2014/main" xmlns="" id="{40E076CC-5E76-D565-E4EC-516C425497F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4C6AC959-3A3A-8BB2-B84D-B9685C610B3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Oval 3">
              <a:extLst>
                <a:ext uri="{FF2B5EF4-FFF2-40B4-BE49-F238E27FC236}">
                  <a16:creationId xmlns:a16="http://schemas.microsoft.com/office/drawing/2014/main" xmlns="" id="{6649A75B-03A0-1D10-6C5F-0B891E700E1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9" name="Rectangle 8">
            <a:extLst>
              <a:ext uri="{FF2B5EF4-FFF2-40B4-BE49-F238E27FC236}">
                <a16:creationId xmlns:a16="http://schemas.microsoft.com/office/drawing/2014/main" xmlns="" id="{D9D90374-B08C-EE16-3FCB-2CE4243E629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xmlns="" id="{D60E1B3E-90D3-A4B4-909F-C7F9A1939BC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26836" y="6540659"/>
            <a:ext cx="358083" cy="368964"/>
            <a:chOff x="4135740" y="1795926"/>
            <a:chExt cx="558732" cy="575710"/>
          </a:xfrm>
        </p:grpSpPr>
        <p:grpSp>
          <p:nvGrpSpPr>
            <p:cNvPr id="19" name="Group 18">
              <a:extLst>
                <a:ext uri="{FF2B5EF4-FFF2-40B4-BE49-F238E27FC236}">
                  <a16:creationId xmlns:a16="http://schemas.microsoft.com/office/drawing/2014/main" xmlns="" id="{3956DCFC-B545-0215-5EB5-1C7786D073CB}"/>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4135740" y="1795926"/>
              <a:ext cx="558732" cy="575710"/>
              <a:chOff x="1028007" y="1706560"/>
              <a:chExt cx="575710" cy="575710"/>
            </a:xfrm>
          </p:grpSpPr>
          <p:cxnSp>
            <p:nvCxnSpPr>
              <p:cNvPr id="21" name="Straight Connector 20">
                <a:extLst>
                  <a:ext uri="{FF2B5EF4-FFF2-40B4-BE49-F238E27FC236}">
                    <a16:creationId xmlns:a16="http://schemas.microsoft.com/office/drawing/2014/main" xmlns="" id="{31B3BA15-8DF4-FDD9-18DA-10DA597C05C6}"/>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26AA40B2-1328-DC8A-E309-669C27341B3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xmlns="" id="{87CBFDF2-60A9-B7E9-30C6-07937233174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7" name="Diagram 16"/>
          <p:cNvGraphicFramePr/>
          <p:nvPr/>
        </p:nvGraphicFramePr>
        <p:xfrm>
          <a:off x="880489" y="234794"/>
          <a:ext cx="4026089" cy="22415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8" name="Diagram 17"/>
          <p:cNvGraphicFramePr/>
          <p:nvPr/>
        </p:nvGraphicFramePr>
        <p:xfrm>
          <a:off x="5760720" y="548640"/>
          <a:ext cx="5552877" cy="192024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9" name="Picture 28" descr="A close-up of words&#10;&#10;Description automatically generated">
            <a:extLst>
              <a:ext uri="{FF2B5EF4-FFF2-40B4-BE49-F238E27FC236}">
                <a16:creationId xmlns:a16="http://schemas.microsoft.com/office/drawing/2014/main" xmlns="" id="{73D40A9F-8DFE-0C37-095C-F78BF54A2900}"/>
              </a:ext>
            </a:extLst>
          </p:cNvPr>
          <p:cNvPicPr>
            <a:picLocks noChangeAspect="1"/>
          </p:cNvPicPr>
          <p:nvPr/>
        </p:nvPicPr>
        <p:blipFill rotWithShape="1">
          <a:blip r:embed="rId10"/>
          <a:srcRect t="7639" b="-232"/>
          <a:stretch/>
        </p:blipFill>
        <p:spPr>
          <a:xfrm>
            <a:off x="5509261" y="2134150"/>
            <a:ext cx="6096000" cy="3757199"/>
          </a:xfrm>
          <a:prstGeom prst="rect">
            <a:avLst/>
          </a:prstGeom>
        </p:spPr>
      </p:pic>
      <p:pic>
        <p:nvPicPr>
          <p:cNvPr id="24" name="Picture 23" descr="A computer screen shot of a number&#10;&#10;Description automatically generated">
            <a:extLst>
              <a:ext uri="{FF2B5EF4-FFF2-40B4-BE49-F238E27FC236}">
                <a16:creationId xmlns:a16="http://schemas.microsoft.com/office/drawing/2014/main" xmlns="" id="{3C345D90-849E-B669-DA72-9FBF1A83E9D7}"/>
              </a:ext>
            </a:extLst>
          </p:cNvPr>
          <p:cNvPicPr>
            <a:picLocks noChangeAspect="1"/>
          </p:cNvPicPr>
          <p:nvPr/>
        </p:nvPicPr>
        <p:blipFill>
          <a:blip r:embed="rId11"/>
          <a:stretch>
            <a:fillRect/>
          </a:stretch>
        </p:blipFill>
        <p:spPr>
          <a:xfrm>
            <a:off x="705826" y="2142309"/>
            <a:ext cx="4310312" cy="3773908"/>
          </a:xfrm>
          <a:prstGeom prst="rect">
            <a:avLst/>
          </a:prstGeom>
        </p:spPr>
      </p:pic>
    </p:spTree>
    <p:extLst>
      <p:ext uri="{BB962C8B-B14F-4D97-AF65-F5344CB8AC3E}">
        <p14:creationId xmlns:p14="http://schemas.microsoft.com/office/powerpoint/2010/main" xmlns="" val="15936814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00">
            <a:alpha val="20000"/>
          </a:srgbClr>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xmlns="" id="{5EB4A848-A2D0-032C-364F-3F595C3BAD6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74436" y="6388259"/>
            <a:ext cx="358083" cy="368964"/>
            <a:chOff x="4135740" y="1795926"/>
            <a:chExt cx="558732" cy="575710"/>
          </a:xfrm>
        </p:grpSpPr>
        <p:grpSp>
          <p:nvGrpSpPr>
            <p:cNvPr id="23" name="Group 22">
              <a:extLst>
                <a:ext uri="{FF2B5EF4-FFF2-40B4-BE49-F238E27FC236}">
                  <a16:creationId xmlns:a16="http://schemas.microsoft.com/office/drawing/2014/main" xmlns="" id="{6091EC1B-05B4-703A-BBE5-86037C2F73C0}"/>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4135740" y="1795926"/>
              <a:ext cx="558732" cy="575710"/>
              <a:chOff x="1028007" y="1706560"/>
              <a:chExt cx="575710" cy="575710"/>
            </a:xfrm>
          </p:grpSpPr>
          <p:cxnSp>
            <p:nvCxnSpPr>
              <p:cNvPr id="25" name="Straight Connector 24">
                <a:extLst>
                  <a:ext uri="{FF2B5EF4-FFF2-40B4-BE49-F238E27FC236}">
                    <a16:creationId xmlns:a16="http://schemas.microsoft.com/office/drawing/2014/main" xmlns="" id="{54F74CFD-A9F7-626F-C2C4-6199CA9364B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5BCFCCC6-024F-845E-C3C3-D5749160F1B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 name="Oval 23">
              <a:extLst>
                <a:ext uri="{FF2B5EF4-FFF2-40B4-BE49-F238E27FC236}">
                  <a16:creationId xmlns:a16="http://schemas.microsoft.com/office/drawing/2014/main" xmlns="" id="{39EDCE3F-140A-A5CA-E73B-FFAE25D8E82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29" name="Rectangle 28">
            <a:extLst>
              <a:ext uri="{FF2B5EF4-FFF2-40B4-BE49-F238E27FC236}">
                <a16:creationId xmlns:a16="http://schemas.microsoft.com/office/drawing/2014/main" xmlns="" id="{8B157EE6-92D8-4C99-E66C-5B40FF82839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a:extLst>
              <a:ext uri="{FF2B5EF4-FFF2-40B4-BE49-F238E27FC236}">
                <a16:creationId xmlns:a16="http://schemas.microsoft.com/office/drawing/2014/main" xmlns="" id="{A501C626-1BEA-9831-5F0A-9434CD4BE68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26836" y="6540659"/>
            <a:ext cx="358083" cy="368964"/>
            <a:chOff x="4135740" y="1795926"/>
            <a:chExt cx="558732" cy="575710"/>
          </a:xfrm>
        </p:grpSpPr>
        <p:grpSp>
          <p:nvGrpSpPr>
            <p:cNvPr id="31" name="Group 30">
              <a:extLst>
                <a:ext uri="{FF2B5EF4-FFF2-40B4-BE49-F238E27FC236}">
                  <a16:creationId xmlns:a16="http://schemas.microsoft.com/office/drawing/2014/main" xmlns="" id="{001C88AD-CA1D-E497-04A5-C6BE37AF907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4135740" y="1795926"/>
              <a:ext cx="558732" cy="575710"/>
              <a:chOff x="1028007" y="1706560"/>
              <a:chExt cx="575710" cy="575710"/>
            </a:xfrm>
          </p:grpSpPr>
          <p:cxnSp>
            <p:nvCxnSpPr>
              <p:cNvPr id="33" name="Straight Connector 32">
                <a:extLst>
                  <a:ext uri="{FF2B5EF4-FFF2-40B4-BE49-F238E27FC236}">
                    <a16:creationId xmlns:a16="http://schemas.microsoft.com/office/drawing/2014/main" xmlns="" id="{DFF46E39-6D3E-8FC8-28F4-B4DACFEEA1F2}"/>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3A9C4625-96D4-18F7-DFFC-F0F4E9E9503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Oval 31">
              <a:extLst>
                <a:ext uri="{FF2B5EF4-FFF2-40B4-BE49-F238E27FC236}">
                  <a16:creationId xmlns:a16="http://schemas.microsoft.com/office/drawing/2014/main" xmlns="" id="{65B89039-74E2-5EBE-FF98-F2299AFD31C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7" name="Diagram 16"/>
          <p:cNvGraphicFramePr/>
          <p:nvPr/>
        </p:nvGraphicFramePr>
        <p:xfrm>
          <a:off x="736797" y="247856"/>
          <a:ext cx="4026089" cy="2508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8" name="Diagram 17"/>
          <p:cNvGraphicFramePr/>
          <p:nvPr/>
        </p:nvGraphicFramePr>
        <p:xfrm>
          <a:off x="5690730" y="649072"/>
          <a:ext cx="5518986" cy="224155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4" name="Picture 43" descr="A computer screen shot of a number&#10;&#10;Description automatically generated">
            <a:extLst>
              <a:ext uri="{FF2B5EF4-FFF2-40B4-BE49-F238E27FC236}">
                <a16:creationId xmlns:a16="http://schemas.microsoft.com/office/drawing/2014/main" xmlns="" id="{BB48336C-8B3F-CD99-0D70-A8DDB0853CBE}"/>
              </a:ext>
            </a:extLst>
          </p:cNvPr>
          <p:cNvPicPr>
            <a:picLocks noChangeAspect="1"/>
          </p:cNvPicPr>
          <p:nvPr/>
        </p:nvPicPr>
        <p:blipFill>
          <a:blip r:embed="rId10"/>
          <a:stretch>
            <a:fillRect/>
          </a:stretch>
        </p:blipFill>
        <p:spPr>
          <a:xfrm>
            <a:off x="513777" y="2332332"/>
            <a:ext cx="4509009" cy="3924775"/>
          </a:xfrm>
          <a:prstGeom prst="rect">
            <a:avLst/>
          </a:prstGeom>
        </p:spPr>
      </p:pic>
      <p:pic>
        <p:nvPicPr>
          <p:cNvPr id="45" name="Picture 44" descr="A word cloud with text&#10;&#10;Description automatically generated">
            <a:extLst>
              <a:ext uri="{FF2B5EF4-FFF2-40B4-BE49-F238E27FC236}">
                <a16:creationId xmlns:a16="http://schemas.microsoft.com/office/drawing/2014/main" xmlns="" id="{A0BB2A21-44B5-0578-E607-9026CC07E867}"/>
              </a:ext>
            </a:extLst>
          </p:cNvPr>
          <p:cNvPicPr>
            <a:picLocks noChangeAspect="1"/>
          </p:cNvPicPr>
          <p:nvPr/>
        </p:nvPicPr>
        <p:blipFill rotWithShape="1">
          <a:blip r:embed="rId11"/>
          <a:srcRect t="8000" b="234"/>
          <a:stretch/>
        </p:blipFill>
        <p:spPr>
          <a:xfrm>
            <a:off x="5240407" y="2312126"/>
            <a:ext cx="6360966" cy="3931919"/>
          </a:xfrm>
          <a:prstGeom prst="rect">
            <a:avLst/>
          </a:prstGeom>
        </p:spPr>
      </p:pic>
    </p:spTree>
    <p:extLst>
      <p:ext uri="{BB962C8B-B14F-4D97-AF65-F5344CB8AC3E}">
        <p14:creationId xmlns:p14="http://schemas.microsoft.com/office/powerpoint/2010/main" xmlns="" val="42574086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A5EDDD99-AA63-85AA-E0A9-0797BF8B1BA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74436" y="6388259"/>
            <a:ext cx="358083" cy="368964"/>
            <a:chOff x="4135740" y="1795926"/>
            <a:chExt cx="558732" cy="575710"/>
          </a:xfrm>
        </p:grpSpPr>
        <p:grpSp>
          <p:nvGrpSpPr>
            <p:cNvPr id="3" name="Group 2">
              <a:extLst>
                <a:ext uri="{FF2B5EF4-FFF2-40B4-BE49-F238E27FC236}">
                  <a16:creationId xmlns:a16="http://schemas.microsoft.com/office/drawing/2014/main" xmlns="" id="{8872077E-F741-C41B-9261-0767223EB021}"/>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4135740" y="1795926"/>
              <a:ext cx="558732" cy="575710"/>
              <a:chOff x="1028007" y="1706560"/>
              <a:chExt cx="575710" cy="575710"/>
            </a:xfrm>
          </p:grpSpPr>
          <p:cxnSp>
            <p:nvCxnSpPr>
              <p:cNvPr id="5" name="Straight Connector 4">
                <a:extLst>
                  <a:ext uri="{FF2B5EF4-FFF2-40B4-BE49-F238E27FC236}">
                    <a16:creationId xmlns:a16="http://schemas.microsoft.com/office/drawing/2014/main" xmlns="" id="{800AF4D2-613F-0C23-5939-35CBC3A0E0B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61B6E200-FEE1-9B71-B78B-1BEE75C848E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Oval 3">
              <a:extLst>
                <a:ext uri="{FF2B5EF4-FFF2-40B4-BE49-F238E27FC236}">
                  <a16:creationId xmlns:a16="http://schemas.microsoft.com/office/drawing/2014/main" xmlns="" id="{F64B3E76-3C4C-307F-B6E3-2E3E54F6112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9" name="Rectangle 8">
            <a:extLst>
              <a:ext uri="{FF2B5EF4-FFF2-40B4-BE49-F238E27FC236}">
                <a16:creationId xmlns:a16="http://schemas.microsoft.com/office/drawing/2014/main" xmlns="" id="{561D7C70-6418-9D30-5E36-281F968476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Diagram 16"/>
          <p:cNvGraphicFramePr/>
          <p:nvPr/>
        </p:nvGraphicFramePr>
        <p:xfrm>
          <a:off x="623897" y="521243"/>
          <a:ext cx="4026089" cy="22415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xmlns="" id="{BE672CF0-454E-4E67-CCC6-B32F269691F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26836" y="6540659"/>
            <a:ext cx="358083" cy="368964"/>
            <a:chOff x="4135740" y="1795926"/>
            <a:chExt cx="558732" cy="575710"/>
          </a:xfrm>
        </p:grpSpPr>
        <p:grpSp>
          <p:nvGrpSpPr>
            <p:cNvPr id="19" name="Group 18">
              <a:extLst>
                <a:ext uri="{FF2B5EF4-FFF2-40B4-BE49-F238E27FC236}">
                  <a16:creationId xmlns:a16="http://schemas.microsoft.com/office/drawing/2014/main" xmlns="" id="{9EE723DA-69C5-F148-86C2-16025FC82B45}"/>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4135740" y="1795926"/>
              <a:ext cx="558732" cy="575710"/>
              <a:chOff x="1028007" y="1706560"/>
              <a:chExt cx="575710" cy="575710"/>
            </a:xfrm>
          </p:grpSpPr>
          <p:cxnSp>
            <p:nvCxnSpPr>
              <p:cNvPr id="21" name="Straight Connector 20">
                <a:extLst>
                  <a:ext uri="{FF2B5EF4-FFF2-40B4-BE49-F238E27FC236}">
                    <a16:creationId xmlns:a16="http://schemas.microsoft.com/office/drawing/2014/main" xmlns="" id="{4E0E03DC-6A42-4656-6307-1571224F29D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F92992C1-E661-08FF-C48D-F9FF13D50CA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xmlns="" id="{24C92785-C94C-7D39-C5F5-E8A0696B363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Picture 24" descr="A pie chart with text overlay&#10;&#10;Description automatically generated">
            <a:extLst>
              <a:ext uri="{FF2B5EF4-FFF2-40B4-BE49-F238E27FC236}">
                <a16:creationId xmlns:a16="http://schemas.microsoft.com/office/drawing/2014/main" xmlns="" id="{6AC5BD75-3385-7DE1-446B-A199258F1090}"/>
              </a:ext>
            </a:extLst>
          </p:cNvPr>
          <p:cNvPicPr>
            <a:picLocks noChangeAspect="1"/>
          </p:cNvPicPr>
          <p:nvPr/>
        </p:nvPicPr>
        <p:blipFill>
          <a:blip r:embed="rId6"/>
          <a:stretch>
            <a:fillRect/>
          </a:stretch>
        </p:blipFill>
        <p:spPr>
          <a:xfrm>
            <a:off x="5329645" y="209021"/>
            <a:ext cx="6199505" cy="3317950"/>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xmlns="" id="{7675AD46-C489-3EAB-CC64-085CCB7248C3}"/>
              </a:ext>
            </a:extLst>
          </p:cNvPr>
          <p:cNvPicPr>
            <a:picLocks noChangeAspect="1"/>
          </p:cNvPicPr>
          <p:nvPr/>
        </p:nvPicPr>
        <p:blipFill rotWithShape="1">
          <a:blip r:embed="rId7"/>
          <a:srcRect t="48015" r="45594" b="7183"/>
          <a:stretch/>
        </p:blipFill>
        <p:spPr>
          <a:xfrm>
            <a:off x="679268" y="3526521"/>
            <a:ext cx="4638620" cy="3096347"/>
          </a:xfrm>
          <a:prstGeom prst="rect">
            <a:avLst/>
          </a:prstGeom>
        </p:spPr>
      </p:pic>
      <p:sp>
        <p:nvSpPr>
          <p:cNvPr id="28" name="TextBox 27">
            <a:extLst>
              <a:ext uri="{FF2B5EF4-FFF2-40B4-BE49-F238E27FC236}">
                <a16:creationId xmlns:a16="http://schemas.microsoft.com/office/drawing/2014/main" xmlns="" id="{0CC6B520-3912-E0C2-40F7-32FBE17DD129}"/>
              </a:ext>
            </a:extLst>
          </p:cNvPr>
          <p:cNvSpPr txBox="1"/>
          <p:nvPr/>
        </p:nvSpPr>
        <p:spPr>
          <a:xfrm>
            <a:off x="6265817" y="3969837"/>
            <a:ext cx="4706860" cy="224155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110000"/>
              </a:lnSpc>
              <a:spcAft>
                <a:spcPts val="600"/>
              </a:spcAft>
            </a:pPr>
            <a:r>
              <a:rPr lang="en-US" dirty="0">
                <a:latin typeface="Calibri"/>
                <a:cs typeface="Times New Roman"/>
              </a:rPr>
              <a:t>Conclusion</a:t>
            </a:r>
            <a:r>
              <a:rPr lang="en-US" dirty="0" smtClean="0">
                <a:latin typeface="Calibri"/>
                <a:cs typeface="Times New Roman"/>
              </a:rPr>
              <a:t>: The positive aspects in the customers  experiencing BA services is more than 60% which gives us lot of opp</a:t>
            </a:r>
            <a:r>
              <a:rPr lang="en-US" dirty="0" smtClean="0">
                <a:latin typeface="Calibri"/>
                <a:cs typeface="Times New Roman"/>
              </a:rPr>
              <a:t>ortunities for improvement. Lets further examine what are those? Also 36% outcome containing significance can not be ignored. </a:t>
            </a:r>
            <a:endParaRPr lang="en-US" dirty="0">
              <a:latin typeface="Calibri"/>
              <a:cs typeface="Times New Roman"/>
            </a:endParaRPr>
          </a:p>
        </p:txBody>
      </p:sp>
    </p:spTree>
    <p:extLst>
      <p:ext uri="{BB962C8B-B14F-4D97-AF65-F5344CB8AC3E}">
        <p14:creationId xmlns:p14="http://schemas.microsoft.com/office/powerpoint/2010/main" xmlns="" val="625934400"/>
      </p:ext>
    </p:extLst>
  </p:cSld>
  <p:clrMapOvr>
    <a:masterClrMapping/>
  </p:clrMapOvr>
  <p:timing>
    <p:tnLst>
      <p:par>
        <p:cTn id="1" dur="indefinite" restart="never" nodeType="tmRoot"/>
      </p:par>
    </p:tnLst>
  </p:timing>
</p:sld>
</file>

<file path=ppt/theme/theme1.xml><?xml version="1.0" encoding="utf-8"?>
<a:theme xmlns:a="http://schemas.openxmlformats.org/drawingml/2006/main" name="StreetscapeVTI">
  <a:themeElements>
    <a:clrScheme name="AnalogousFromRegularSeedRightStep">
      <a:dk1>
        <a:srgbClr val="000000"/>
      </a:dk1>
      <a:lt1>
        <a:srgbClr val="FFFFFF"/>
      </a:lt1>
      <a:dk2>
        <a:srgbClr val="1C2732"/>
      </a:dk2>
      <a:lt2>
        <a:srgbClr val="F3F0F3"/>
      </a:lt2>
      <a:accent1>
        <a:srgbClr val="5BB346"/>
      </a:accent1>
      <a:accent2>
        <a:srgbClr val="3BB156"/>
      </a:accent2>
      <a:accent3>
        <a:srgbClr val="46B28C"/>
      </a:accent3>
      <a:accent4>
        <a:srgbClr val="3BAAB1"/>
      </a:accent4>
      <a:accent5>
        <a:srgbClr val="4D8BC3"/>
      </a:accent5>
      <a:accent6>
        <a:srgbClr val="3D4AB2"/>
      </a:accent6>
      <a:hlink>
        <a:srgbClr val="A73FBF"/>
      </a:hlink>
      <a:folHlink>
        <a:srgbClr val="7F7F7F"/>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treetscapeVTI" id="{B20F88EA-96D0-4E96-9207-A1488DAC5867}" vid="{3F7E5CFE-E584-4E58-A75E-141AC45B1490}"/>
    </a:ext>
  </a:extLst>
</a:theme>
</file>

<file path=docProps/app.xml><?xml version="1.0" encoding="utf-8"?>
<Properties xmlns="http://schemas.openxmlformats.org/officeDocument/2006/extended-properties" xmlns:vt="http://schemas.openxmlformats.org/officeDocument/2006/docPropsVTypes">
  <Template>Flow</Template>
  <TotalTime>110</TotalTime>
  <Words>502</Words>
  <Application>Microsoft Office PowerPoint</Application>
  <PresentationFormat>Custom</PresentationFormat>
  <Paragraphs>66</Paragraphs>
  <Slides>15</Slides>
  <Notes>0</Notes>
  <HiddenSlides>0</HiddenSlides>
  <MMClips>2</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StreetscapeVTI</vt:lpstr>
      <vt:lpstr>Analyzing British Airways Customer Reviews with Sentiment Analysis </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lenovo</cp:lastModifiedBy>
  <cp:revision>591</cp:revision>
  <dcterms:created xsi:type="dcterms:W3CDTF">2024-03-15T11:07:43Z</dcterms:created>
  <dcterms:modified xsi:type="dcterms:W3CDTF">2024-03-16T00:46:52Z</dcterms:modified>
</cp:coreProperties>
</file>